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64"/>
  </p:notesMasterIdLst>
  <p:handoutMasterIdLst>
    <p:handoutMasterId r:id="rId65"/>
  </p:handoutMasterIdLst>
  <p:sldIdLst>
    <p:sldId id="257" r:id="rId2"/>
    <p:sldId id="496" r:id="rId3"/>
    <p:sldId id="263" r:id="rId4"/>
    <p:sldId id="495" r:id="rId5"/>
    <p:sldId id="261" r:id="rId6"/>
    <p:sldId id="320" r:id="rId7"/>
    <p:sldId id="336" r:id="rId8"/>
    <p:sldId id="321" r:id="rId9"/>
    <p:sldId id="501" r:id="rId10"/>
    <p:sldId id="333" r:id="rId11"/>
    <p:sldId id="334" r:id="rId12"/>
    <p:sldId id="337" r:id="rId13"/>
    <p:sldId id="338" r:id="rId14"/>
    <p:sldId id="328" r:id="rId15"/>
    <p:sldId id="363" r:id="rId16"/>
    <p:sldId id="327" r:id="rId17"/>
    <p:sldId id="266" r:id="rId18"/>
    <p:sldId id="267" r:id="rId19"/>
    <p:sldId id="268" r:id="rId20"/>
    <p:sldId id="269" r:id="rId21"/>
    <p:sldId id="270" r:id="rId22"/>
    <p:sldId id="271" r:id="rId23"/>
    <p:sldId id="272" r:id="rId24"/>
    <p:sldId id="339" r:id="rId25"/>
    <p:sldId id="341" r:id="rId26"/>
    <p:sldId id="342" r:id="rId27"/>
    <p:sldId id="343" r:id="rId28"/>
    <p:sldId id="344" r:id="rId29"/>
    <p:sldId id="345" r:id="rId30"/>
    <p:sldId id="346" r:id="rId31"/>
    <p:sldId id="499" r:id="rId32"/>
    <p:sldId id="366" r:id="rId33"/>
    <p:sldId id="493" r:id="rId34"/>
    <p:sldId id="273" r:id="rId35"/>
    <p:sldId id="307" r:id="rId36"/>
    <p:sldId id="308" r:id="rId37"/>
    <p:sldId id="347" r:id="rId38"/>
    <p:sldId id="348" r:id="rId39"/>
    <p:sldId id="367" r:id="rId40"/>
    <p:sldId id="279" r:id="rId41"/>
    <p:sldId id="361" r:id="rId42"/>
    <p:sldId id="349" r:id="rId43"/>
    <p:sldId id="350" r:id="rId44"/>
    <p:sldId id="351" r:id="rId45"/>
    <p:sldId id="311" r:id="rId46"/>
    <p:sldId id="312" r:id="rId47"/>
    <p:sldId id="498" r:id="rId48"/>
    <p:sldId id="353" r:id="rId49"/>
    <p:sldId id="354" r:id="rId50"/>
    <p:sldId id="362" r:id="rId51"/>
    <p:sldId id="360" r:id="rId52"/>
    <p:sldId id="355" r:id="rId53"/>
    <p:sldId id="314" r:id="rId54"/>
    <p:sldId id="369" r:id="rId55"/>
    <p:sldId id="502" r:id="rId56"/>
    <p:sldId id="358" r:id="rId57"/>
    <p:sldId id="285" r:id="rId58"/>
    <p:sldId id="286" r:id="rId59"/>
    <p:sldId id="287" r:id="rId60"/>
    <p:sldId id="288" r:id="rId61"/>
    <p:sldId id="510" r:id="rId62"/>
    <p:sldId id="500" r:id="rId63"/>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ECFF"/>
    <a:srgbClr val="FFE4C9"/>
    <a:srgbClr val="99FFCC"/>
    <a:srgbClr val="66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2" autoAdjust="0"/>
    <p:restoredTop sz="96327" autoAdjust="0"/>
  </p:normalViewPr>
  <p:slideViewPr>
    <p:cSldViewPr>
      <p:cViewPr varScale="1">
        <p:scale>
          <a:sx n="174" d="100"/>
          <a:sy n="174" d="100"/>
        </p:scale>
        <p:origin x="2400" y="184"/>
      </p:cViewPr>
      <p:guideLst>
        <p:guide orient="horz" pos="2160"/>
        <p:guide pos="2880"/>
      </p:guideLst>
    </p:cSldViewPr>
  </p:slideViewPr>
  <p:notesTextViewPr>
    <p:cViewPr>
      <p:scale>
        <a:sx n="100" d="100"/>
        <a:sy n="100" d="100"/>
      </p:scale>
      <p:origin x="0" y="0"/>
    </p:cViewPr>
  </p:notesTextViewPr>
  <p:notesViewPr>
    <p:cSldViewPr>
      <p:cViewPr varScale="1">
        <p:scale>
          <a:sx n="89" d="100"/>
          <a:sy n="89" d="100"/>
        </p:scale>
        <p:origin x="2912" y="17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9100" cy="496967"/>
          </a:xfrm>
          <a:prstGeom prst="rect">
            <a:avLst/>
          </a:prstGeom>
        </p:spPr>
        <p:txBody>
          <a:bodyPr vert="horz" lIns="94789" tIns="47394" rIns="94789" bIns="47394" rtlCol="0"/>
          <a:lstStyle>
            <a:lvl1pPr algn="l">
              <a:defRPr sz="1200"/>
            </a:lvl1pPr>
          </a:lstStyle>
          <a:p>
            <a:endParaRPr lang="en-AU"/>
          </a:p>
        </p:txBody>
      </p:sp>
      <p:sp>
        <p:nvSpPr>
          <p:cNvPr id="4" name="Footer Placeholder 3"/>
          <p:cNvSpPr>
            <a:spLocks noGrp="1"/>
          </p:cNvSpPr>
          <p:nvPr>
            <p:ph type="ftr" sz="quarter" idx="2"/>
          </p:nvPr>
        </p:nvSpPr>
        <p:spPr>
          <a:xfrm>
            <a:off x="0" y="9440650"/>
            <a:ext cx="2949100" cy="496967"/>
          </a:xfrm>
          <a:prstGeom prst="rect">
            <a:avLst/>
          </a:prstGeom>
        </p:spPr>
        <p:txBody>
          <a:bodyPr vert="horz" lIns="94789" tIns="47394" rIns="94789" bIns="47394" rtlCol="0" anchor="b"/>
          <a:lstStyle>
            <a:lvl1pPr algn="l">
              <a:defRPr sz="1200"/>
            </a:lvl1pPr>
          </a:lstStyle>
          <a:p>
            <a:endParaRPr lang="en-AU"/>
          </a:p>
        </p:txBody>
      </p:sp>
      <p:sp>
        <p:nvSpPr>
          <p:cNvPr id="5" name="Slide Number Placeholder 4"/>
          <p:cNvSpPr>
            <a:spLocks noGrp="1"/>
          </p:cNvSpPr>
          <p:nvPr>
            <p:ph type="sldNum" sz="quarter" idx="3"/>
          </p:nvPr>
        </p:nvSpPr>
        <p:spPr>
          <a:xfrm>
            <a:off x="3854941" y="9440650"/>
            <a:ext cx="2949100" cy="496967"/>
          </a:xfrm>
          <a:prstGeom prst="rect">
            <a:avLst/>
          </a:prstGeom>
        </p:spPr>
        <p:txBody>
          <a:bodyPr vert="horz" lIns="94789" tIns="47394" rIns="94789" bIns="47394" rtlCol="0" anchor="b"/>
          <a:lstStyle>
            <a:lvl1pPr algn="r">
              <a:defRPr sz="1200"/>
            </a:lvl1pPr>
          </a:lstStyle>
          <a:p>
            <a:fld id="{F900C167-3B6A-4BA7-BB2C-F4177CAAF0E7}" type="slidenum">
              <a:rPr lang="en-AU" smtClean="0"/>
              <a:pPr/>
              <a:t>‹#›</a:t>
            </a:fld>
            <a:endParaRPr lang="en-AU"/>
          </a:p>
        </p:txBody>
      </p:sp>
    </p:spTree>
    <p:extLst>
      <p:ext uri="{BB962C8B-B14F-4D97-AF65-F5344CB8AC3E}">
        <p14:creationId xmlns:p14="http://schemas.microsoft.com/office/powerpoint/2010/main" val="2204900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9100" cy="496967"/>
          </a:xfrm>
          <a:prstGeom prst="rect">
            <a:avLst/>
          </a:prstGeom>
        </p:spPr>
        <p:txBody>
          <a:bodyPr vert="horz" lIns="94789" tIns="47394" rIns="94789" bIns="47394" rtlCol="0"/>
          <a:lstStyle>
            <a:lvl1pPr algn="l">
              <a:defRPr sz="1200"/>
            </a:lvl1pPr>
          </a:lstStyle>
          <a:p>
            <a:endParaRPr lang="en-AU"/>
          </a:p>
        </p:txBody>
      </p:sp>
      <p:sp>
        <p:nvSpPr>
          <p:cNvPr id="3" name="Date Placeholder 2"/>
          <p:cNvSpPr>
            <a:spLocks noGrp="1"/>
          </p:cNvSpPr>
          <p:nvPr>
            <p:ph type="dt" idx="1"/>
          </p:nvPr>
        </p:nvSpPr>
        <p:spPr>
          <a:xfrm>
            <a:off x="3854941" y="4"/>
            <a:ext cx="2949100" cy="496967"/>
          </a:xfrm>
          <a:prstGeom prst="rect">
            <a:avLst/>
          </a:prstGeom>
        </p:spPr>
        <p:txBody>
          <a:bodyPr vert="horz" lIns="94789" tIns="47394" rIns="94789" bIns="47394" rtlCol="0"/>
          <a:lstStyle>
            <a:lvl1pPr algn="r">
              <a:defRPr sz="1200"/>
            </a:lvl1pPr>
          </a:lstStyle>
          <a:p>
            <a:fld id="{3725103F-0A1D-4D9B-8516-004E6DCE051F}" type="datetimeFigureOut">
              <a:rPr lang="en-US" smtClean="0"/>
              <a:pPr/>
              <a:t>8/1/24</a:t>
            </a:fld>
            <a:endParaRPr lang="en-AU"/>
          </a:p>
        </p:txBody>
      </p:sp>
      <p:sp>
        <p:nvSpPr>
          <p:cNvPr id="4" name="Slide Image Placeholder 3"/>
          <p:cNvSpPr>
            <a:spLocks noGrp="1" noRot="1" noChangeAspect="1"/>
          </p:cNvSpPr>
          <p:nvPr>
            <p:ph type="sldImg" idx="2"/>
          </p:nvPr>
        </p:nvSpPr>
        <p:spPr>
          <a:xfrm>
            <a:off x="919163" y="744538"/>
            <a:ext cx="4967287" cy="3727450"/>
          </a:xfrm>
          <a:prstGeom prst="rect">
            <a:avLst/>
          </a:prstGeom>
          <a:noFill/>
          <a:ln w="12700">
            <a:solidFill>
              <a:prstClr val="black"/>
            </a:solidFill>
          </a:ln>
        </p:spPr>
        <p:txBody>
          <a:bodyPr vert="horz" lIns="94789" tIns="47394" rIns="94789" bIns="47394" rtlCol="0" anchor="ctr"/>
          <a:lstStyle/>
          <a:p>
            <a:endParaRPr lang="en-AU"/>
          </a:p>
        </p:txBody>
      </p:sp>
      <p:sp>
        <p:nvSpPr>
          <p:cNvPr id="5" name="Notes Placeholder 4"/>
          <p:cNvSpPr>
            <a:spLocks noGrp="1"/>
          </p:cNvSpPr>
          <p:nvPr>
            <p:ph type="body" sz="quarter" idx="3"/>
          </p:nvPr>
        </p:nvSpPr>
        <p:spPr>
          <a:xfrm>
            <a:off x="680562" y="4721186"/>
            <a:ext cx="5444490" cy="4472702"/>
          </a:xfrm>
          <a:prstGeom prst="rect">
            <a:avLst/>
          </a:prstGeom>
        </p:spPr>
        <p:txBody>
          <a:bodyPr vert="horz" lIns="94789" tIns="47394" rIns="94789" bIns="4739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5"/>
          </p:nvPr>
        </p:nvSpPr>
        <p:spPr>
          <a:xfrm>
            <a:off x="3854941" y="9440650"/>
            <a:ext cx="2949100" cy="496967"/>
          </a:xfrm>
          <a:prstGeom prst="rect">
            <a:avLst/>
          </a:prstGeom>
        </p:spPr>
        <p:txBody>
          <a:bodyPr vert="horz" lIns="94789" tIns="47394" rIns="94789" bIns="47394" rtlCol="0" anchor="b"/>
          <a:lstStyle>
            <a:lvl1pPr algn="r">
              <a:defRPr sz="1200"/>
            </a:lvl1pPr>
          </a:lstStyle>
          <a:p>
            <a:fld id="{FFAC00A7-258C-458F-8E38-E3F239973174}" type="slidenum">
              <a:rPr lang="en-AU" smtClean="0"/>
              <a:pPr/>
              <a:t>‹#›</a:t>
            </a:fld>
            <a:endParaRPr lang="en-AU"/>
          </a:p>
        </p:txBody>
      </p:sp>
    </p:spTree>
    <p:extLst>
      <p:ext uri="{BB962C8B-B14F-4D97-AF65-F5344CB8AC3E}">
        <p14:creationId xmlns:p14="http://schemas.microsoft.com/office/powerpoint/2010/main" val="21042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Need song</a:t>
            </a:r>
            <a:r>
              <a:rPr lang="en-AU" baseline="0" dirty="0"/>
              <a:t> for this week! </a:t>
            </a:r>
            <a:endParaRPr lang="en-AU" dirty="0"/>
          </a:p>
          <a:p>
            <a:endParaRPr lang="en-AU" dirty="0"/>
          </a:p>
          <a:p>
            <a:endParaRPr lang="en-AU" dirty="0"/>
          </a:p>
          <a:p>
            <a:r>
              <a:rPr lang="en-AU" dirty="0"/>
              <a:t>https://www.youtube.com/watch?v=37Qsqd8mw9o</a:t>
            </a:r>
          </a:p>
          <a:p>
            <a:endParaRPr lang="en-AU" dirty="0"/>
          </a:p>
          <a:p>
            <a:endParaRPr lang="en-AU" dirty="0"/>
          </a:p>
          <a:p>
            <a:endParaRPr lang="en-AU" dirty="0"/>
          </a:p>
          <a:p>
            <a:r>
              <a:rPr lang="en-AU" dirty="0"/>
              <a:t>Cold Chisel! – 1980 -ITA</a:t>
            </a:r>
          </a:p>
          <a:p>
            <a:r>
              <a:rPr lang="en-AU" dirty="0"/>
              <a:t>Put up until recording starts …</a:t>
            </a:r>
          </a:p>
          <a:p>
            <a:r>
              <a:rPr lang="en-AU" dirty="0"/>
              <a:t> </a:t>
            </a:r>
          </a:p>
          <a:p>
            <a:r>
              <a:rPr lang="en-AU" dirty="0"/>
              <a:t>In each lecture, we will do a brief revision of what we talked about last week.  </a:t>
            </a:r>
          </a:p>
          <a:p>
            <a:r>
              <a:rPr lang="en-AU" dirty="0"/>
              <a:t> </a:t>
            </a:r>
          </a:p>
          <a:p>
            <a:r>
              <a:rPr lang="en-AU" dirty="0"/>
              <a:t>But before we do that …</a:t>
            </a:r>
          </a:p>
        </p:txBody>
      </p:sp>
      <p:sp>
        <p:nvSpPr>
          <p:cNvPr id="4" name="Slide Number Placeholder 3"/>
          <p:cNvSpPr>
            <a:spLocks noGrp="1"/>
          </p:cNvSpPr>
          <p:nvPr>
            <p:ph type="sldNum" sz="quarter" idx="10"/>
          </p:nvPr>
        </p:nvSpPr>
        <p:spPr/>
        <p:txBody>
          <a:bodyPr/>
          <a:lstStyle/>
          <a:p>
            <a:fld id="{844E8DC3-D1A7-4447-AD7A-160D512E9831}"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12</a:t>
            </a:fld>
            <a:endParaRPr lang="en-AU" dirty="0"/>
          </a:p>
        </p:txBody>
      </p:sp>
    </p:spTree>
    <p:extLst>
      <p:ext uri="{BB962C8B-B14F-4D97-AF65-F5344CB8AC3E}">
        <p14:creationId xmlns:p14="http://schemas.microsoft.com/office/powerpoint/2010/main" val="19487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13</a:t>
            </a:fld>
            <a:endParaRPr lang="en-AU" dirty="0"/>
          </a:p>
        </p:txBody>
      </p:sp>
    </p:spTree>
    <p:extLst>
      <p:ext uri="{BB962C8B-B14F-4D97-AF65-F5344CB8AC3E}">
        <p14:creationId xmlns:p14="http://schemas.microsoft.com/office/powerpoint/2010/main" val="382386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solidFill>
                  <a:srgbClr val="FF0000"/>
                </a:solidFill>
              </a:rPr>
              <a:t>In the tutorials last week, we collected some information from you.  One</a:t>
            </a:r>
            <a:r>
              <a:rPr lang="en-AU" baseline="0" dirty="0">
                <a:solidFill>
                  <a:srgbClr val="FF0000"/>
                </a:solidFill>
              </a:rPr>
              <a:t> piece of information we collected was about your predominant hand.  Let’s work out the proportion and percentage of left handed people.</a:t>
            </a:r>
            <a:endParaRPr lang="en-AU" dirty="0">
              <a:solidFill>
                <a:srgbClr val="FF0000"/>
              </a:solidFill>
            </a:endParaRPr>
          </a:p>
          <a:p>
            <a:endParaRPr lang="en-AU" dirty="0">
              <a:solidFill>
                <a:srgbClr val="FF0000"/>
              </a:solidFill>
            </a:endParaRPr>
          </a:p>
          <a:p>
            <a:r>
              <a:rPr lang="en-AU" dirty="0">
                <a:solidFill>
                  <a:srgbClr val="FF0000"/>
                </a:solidFill>
              </a:rPr>
              <a:t>Out of the 235 students who returned their survey, 20 are Left-handed:</a:t>
            </a:r>
          </a:p>
          <a:p>
            <a:endParaRPr lang="en-AU" dirty="0">
              <a:solidFill>
                <a:srgbClr val="FF0000"/>
              </a:solidFill>
            </a:endParaRPr>
          </a:p>
          <a:p>
            <a:r>
              <a:rPr lang="en-AU" b="1" dirty="0">
                <a:solidFill>
                  <a:srgbClr val="FF0000"/>
                </a:solidFill>
              </a:rPr>
              <a:t>20 / 235= 0.085</a:t>
            </a:r>
            <a:r>
              <a:rPr lang="en-AU" dirty="0">
                <a:solidFill>
                  <a:srgbClr val="FF0000"/>
                </a:solidFill>
              </a:rPr>
              <a:t> = </a:t>
            </a:r>
            <a:r>
              <a:rPr lang="en-AU" b="1" dirty="0">
                <a:solidFill>
                  <a:srgbClr val="FF0000"/>
                </a:solidFill>
              </a:rPr>
              <a:t>8.5%</a:t>
            </a:r>
          </a:p>
          <a:p>
            <a:endParaRPr lang="en-AU" dirty="0"/>
          </a:p>
          <a:p>
            <a:r>
              <a:rPr lang="en-AU" dirty="0"/>
              <a:t>That’s quite interesting – and we’ll use this information</a:t>
            </a:r>
            <a:r>
              <a:rPr lang="en-AU" baseline="0" dirty="0"/>
              <a:t> in future lectures!</a:t>
            </a:r>
          </a:p>
          <a:p>
            <a:endParaRPr lang="en-AU" baseline="0" dirty="0"/>
          </a:p>
          <a:p>
            <a:r>
              <a:rPr lang="en-AU" dirty="0"/>
              <a:t>Just a few more calculations before</a:t>
            </a:r>
            <a:r>
              <a:rPr lang="en-AU" baseline="0" dirty="0"/>
              <a:t> we go any further …</a:t>
            </a:r>
            <a:endParaRPr lang="en-AU"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a:solidFill>
                  <a:prstClr val="black"/>
                </a:solidFill>
              </a:rPr>
              <a:pPr/>
              <a:t>14</a:t>
            </a:fld>
            <a:endParaRPr lang="en-AU" dirty="0">
              <a:solidFill>
                <a:prstClr val="black"/>
              </a:solidFill>
            </a:endParaRPr>
          </a:p>
        </p:txBody>
      </p:sp>
    </p:spTree>
    <p:extLst>
      <p:ext uri="{BB962C8B-B14F-4D97-AF65-F5344CB8AC3E}">
        <p14:creationId xmlns:p14="http://schemas.microsoft.com/office/powerpoint/2010/main" val="2843315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a:t>Out of 369 students enrolled in the unit, 290 attended the first tutorial</a:t>
            </a:r>
          </a:p>
          <a:p>
            <a:endParaRPr lang="en-AU" dirty="0"/>
          </a:p>
          <a:p>
            <a:r>
              <a:rPr lang="en-AU" b="1" dirty="0"/>
              <a:t>238 / 307= .775 = 77.5% </a:t>
            </a:r>
            <a:r>
              <a:rPr lang="en-AU" dirty="0"/>
              <a:t>of enrolled students attended the</a:t>
            </a:r>
            <a:r>
              <a:rPr lang="en-AU" baseline="0" dirty="0"/>
              <a:t> first tutorial</a:t>
            </a:r>
            <a:endParaRPr lang="en-AU" dirty="0"/>
          </a:p>
          <a:p>
            <a:endParaRPr lang="en-AU" dirty="0"/>
          </a:p>
          <a:p>
            <a:r>
              <a:rPr lang="en-AU" dirty="0"/>
              <a:t>Of those who attended the first tutorial, 233 students provided information relating to gender identification and 125 identified as female</a:t>
            </a:r>
          </a:p>
          <a:p>
            <a:endParaRPr lang="en-AU" dirty="0"/>
          </a:p>
          <a:p>
            <a:r>
              <a:rPr lang="en-AU" b="1" dirty="0"/>
              <a:t>125 / 233 = .536 </a:t>
            </a:r>
            <a:r>
              <a:rPr lang="en-AU" dirty="0"/>
              <a:t>=</a:t>
            </a:r>
            <a:r>
              <a:rPr lang="en-AU" baseline="0" dirty="0"/>
              <a:t> </a:t>
            </a:r>
            <a:r>
              <a:rPr lang="en-AU" b="1" baseline="0" dirty="0"/>
              <a:t>53.6%</a:t>
            </a:r>
            <a:r>
              <a:rPr lang="en-AU" baseline="0" dirty="0"/>
              <a:t> identified as female</a:t>
            </a:r>
            <a:endParaRPr lang="en-AU" dirty="0"/>
          </a:p>
          <a:p>
            <a:endParaRPr lang="en-AU" dirty="0"/>
          </a:p>
          <a:p>
            <a:r>
              <a:rPr lang="en-AU" dirty="0"/>
              <a:t>Of the </a:t>
            </a:r>
            <a:r>
              <a:rPr lang="en-AU" b="1" dirty="0">
                <a:solidFill>
                  <a:prstClr val="black"/>
                </a:solidFill>
              </a:rPr>
              <a:t>20 </a:t>
            </a:r>
            <a:r>
              <a:rPr lang="en-AU" dirty="0"/>
              <a:t>predominantly left-handed people, </a:t>
            </a:r>
            <a:r>
              <a:rPr lang="en-AU" b="1" dirty="0"/>
              <a:t>12</a:t>
            </a:r>
            <a:r>
              <a:rPr lang="en-AU" dirty="0"/>
              <a:t> are female [the 20 comes from the previous slide …]</a:t>
            </a:r>
          </a:p>
          <a:p>
            <a:endParaRPr lang="en-AU" dirty="0"/>
          </a:p>
          <a:p>
            <a:r>
              <a:rPr lang="en-AU" b="1" dirty="0"/>
              <a:t>12 / 20 = .600 = 60.0% </a:t>
            </a:r>
            <a:r>
              <a:rPr lang="en-AU" dirty="0"/>
              <a:t>of the left-handed people are female</a:t>
            </a:r>
          </a:p>
          <a:p>
            <a:endParaRPr lang="en-AU" dirty="0"/>
          </a:p>
          <a:p>
            <a:r>
              <a:rPr lang="en-AU" dirty="0"/>
              <a:t>Of the </a:t>
            </a:r>
            <a:r>
              <a:rPr lang="en-AU" b="1" dirty="0">
                <a:solidFill>
                  <a:prstClr val="black"/>
                </a:solidFill>
              </a:rPr>
              <a:t>108 </a:t>
            </a:r>
            <a:r>
              <a:rPr lang="en-AU" dirty="0"/>
              <a:t>males who attended the first tutorial, </a:t>
            </a:r>
            <a:r>
              <a:rPr lang="en-AU" b="1" dirty="0"/>
              <a:t>8</a:t>
            </a:r>
            <a:r>
              <a:rPr lang="en-AU" dirty="0"/>
              <a:t> are left-handed</a:t>
            </a:r>
          </a:p>
          <a:p>
            <a:endParaRPr lang="en-AU" dirty="0"/>
          </a:p>
          <a:p>
            <a:r>
              <a:rPr lang="en-AU" b="1" dirty="0"/>
              <a:t>8 / 108 =.074 = 7.4% </a:t>
            </a:r>
            <a:r>
              <a:rPr lang="en-AU" dirty="0"/>
              <a:t>of the males who attended the first tutorial are left-handed</a:t>
            </a:r>
          </a:p>
          <a:p>
            <a:endParaRPr lang="en-AU" dirty="0"/>
          </a:p>
          <a:p>
            <a:pPr defTabSz="914013">
              <a:defRPr/>
            </a:pPr>
            <a:endParaRPr lang="en-AU" dirty="0">
              <a:solidFill>
                <a:prstClr val="black"/>
              </a:solidFill>
            </a:endParaRPr>
          </a:p>
          <a:p>
            <a:pPr defTabSz="914013">
              <a:defRPr/>
            </a:pPr>
            <a:r>
              <a:rPr lang="en-AU" dirty="0">
                <a:solidFill>
                  <a:prstClr val="black"/>
                </a:solidFill>
              </a:rPr>
              <a:t>If we add 125 females and 108 males, we end up with 233 – so not the 238 students  who attended the first tutorial as stated on this slide.  Why is there a difference?  On the tutorial survey, we had 4 categories:  1 Male / 2 Female / 3 Non-Binary and 4 Prefer not to say.  We were only using 2 of the 4 categories …</a:t>
            </a:r>
          </a:p>
          <a:p>
            <a:pPr defTabSz="914013">
              <a:defRPr/>
            </a:pPr>
            <a:endParaRPr lang="en-AU" dirty="0">
              <a:solidFill>
                <a:prstClr val="black"/>
              </a:solidFill>
            </a:endParaRPr>
          </a:p>
          <a:p>
            <a:pPr defTabSz="914013">
              <a:defRPr/>
            </a:pPr>
            <a:r>
              <a:rPr lang="en-AU" dirty="0">
                <a:solidFill>
                  <a:prstClr val="black"/>
                </a:solidFill>
              </a:rPr>
              <a:t>Last week we also spent some time talking about bias …</a:t>
            </a:r>
          </a:p>
          <a:p>
            <a:pPr defTabSz="914013">
              <a:defRPr/>
            </a:pPr>
            <a:endParaRPr lang="en-AU" dirty="0">
              <a:solidFill>
                <a:prstClr val="black"/>
              </a:solidFill>
            </a:endParaRP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a:solidFill>
                  <a:prstClr val="black"/>
                </a:solidFill>
              </a:rPr>
              <a:pPr/>
              <a:t>15</a:t>
            </a:fld>
            <a:endParaRPr lang="en-AU" dirty="0">
              <a:solidFill>
                <a:prstClr val="black"/>
              </a:solidFill>
            </a:endParaRPr>
          </a:p>
        </p:txBody>
      </p:sp>
    </p:spTree>
    <p:extLst>
      <p:ext uri="{BB962C8B-B14F-4D97-AF65-F5344CB8AC3E}">
        <p14:creationId xmlns:p14="http://schemas.microsoft.com/office/powerpoint/2010/main" val="317368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a:t>Out of 369 students enrolled in the unit, 290 attended the first tutorial</a:t>
            </a:r>
          </a:p>
          <a:p>
            <a:endParaRPr lang="en-AU" dirty="0"/>
          </a:p>
          <a:p>
            <a:r>
              <a:rPr lang="en-AU" b="1" dirty="0"/>
              <a:t>238 / 307= .775 = 77.5% </a:t>
            </a:r>
            <a:r>
              <a:rPr lang="en-AU" dirty="0"/>
              <a:t>of enrolled students attended the</a:t>
            </a:r>
            <a:r>
              <a:rPr lang="en-AU" baseline="0" dirty="0"/>
              <a:t> first tutorial</a:t>
            </a:r>
            <a:endParaRPr lang="en-AU" dirty="0"/>
          </a:p>
          <a:p>
            <a:endParaRPr lang="en-AU" dirty="0"/>
          </a:p>
          <a:p>
            <a:r>
              <a:rPr lang="en-AU" dirty="0"/>
              <a:t>Of those who attended the first tutorial, 233 students provided information relating to gender identification and 125 identified as female</a:t>
            </a:r>
          </a:p>
          <a:p>
            <a:endParaRPr lang="en-AU" dirty="0"/>
          </a:p>
          <a:p>
            <a:r>
              <a:rPr lang="en-AU" b="1" dirty="0"/>
              <a:t>125 / 233 = .536 </a:t>
            </a:r>
            <a:r>
              <a:rPr lang="en-AU" dirty="0"/>
              <a:t>=</a:t>
            </a:r>
            <a:r>
              <a:rPr lang="en-AU" baseline="0" dirty="0"/>
              <a:t> </a:t>
            </a:r>
            <a:r>
              <a:rPr lang="en-AU" b="1" baseline="0" dirty="0"/>
              <a:t>53.6%</a:t>
            </a:r>
            <a:r>
              <a:rPr lang="en-AU" baseline="0" dirty="0"/>
              <a:t> identified as female</a:t>
            </a:r>
            <a:endParaRPr lang="en-AU" dirty="0"/>
          </a:p>
          <a:p>
            <a:endParaRPr lang="en-AU" dirty="0"/>
          </a:p>
          <a:p>
            <a:r>
              <a:rPr lang="en-AU" dirty="0"/>
              <a:t>Of the </a:t>
            </a:r>
            <a:r>
              <a:rPr lang="en-AU" b="1" dirty="0">
                <a:solidFill>
                  <a:prstClr val="black"/>
                </a:solidFill>
              </a:rPr>
              <a:t>20 </a:t>
            </a:r>
            <a:r>
              <a:rPr lang="en-AU" dirty="0"/>
              <a:t>predominantly left-handed people, </a:t>
            </a:r>
            <a:r>
              <a:rPr lang="en-AU" b="1" dirty="0"/>
              <a:t>12</a:t>
            </a:r>
            <a:r>
              <a:rPr lang="en-AU" dirty="0"/>
              <a:t> are female [the 20 comes from the previous slide …]</a:t>
            </a:r>
          </a:p>
          <a:p>
            <a:endParaRPr lang="en-AU" dirty="0"/>
          </a:p>
          <a:p>
            <a:r>
              <a:rPr lang="en-AU" b="1" dirty="0"/>
              <a:t>12 / 20 = .600 = 60.0% </a:t>
            </a:r>
            <a:r>
              <a:rPr lang="en-AU" dirty="0"/>
              <a:t>of the left-handed people are female</a:t>
            </a:r>
          </a:p>
          <a:p>
            <a:endParaRPr lang="en-AU" dirty="0"/>
          </a:p>
          <a:p>
            <a:r>
              <a:rPr lang="en-AU" dirty="0"/>
              <a:t>Of the </a:t>
            </a:r>
            <a:r>
              <a:rPr lang="en-AU" b="1" dirty="0">
                <a:solidFill>
                  <a:prstClr val="black"/>
                </a:solidFill>
              </a:rPr>
              <a:t>108 </a:t>
            </a:r>
            <a:r>
              <a:rPr lang="en-AU" dirty="0"/>
              <a:t>males who attended the first tutorial, </a:t>
            </a:r>
            <a:r>
              <a:rPr lang="en-AU" b="1" dirty="0"/>
              <a:t>8</a:t>
            </a:r>
            <a:r>
              <a:rPr lang="en-AU" dirty="0"/>
              <a:t> are left-handed</a:t>
            </a:r>
          </a:p>
          <a:p>
            <a:endParaRPr lang="en-AU" dirty="0"/>
          </a:p>
          <a:p>
            <a:r>
              <a:rPr lang="en-AU" b="1" dirty="0"/>
              <a:t>8 / 108 =.074 = 7.4% </a:t>
            </a:r>
            <a:r>
              <a:rPr lang="en-AU" dirty="0"/>
              <a:t>of the males who attended the first tutorial are left-handed</a:t>
            </a:r>
          </a:p>
          <a:p>
            <a:endParaRPr lang="en-AU" dirty="0"/>
          </a:p>
          <a:p>
            <a:pPr defTabSz="914013">
              <a:defRPr/>
            </a:pPr>
            <a:endParaRPr lang="en-AU" dirty="0">
              <a:solidFill>
                <a:prstClr val="black"/>
              </a:solidFill>
            </a:endParaRPr>
          </a:p>
          <a:p>
            <a:pPr defTabSz="914013">
              <a:defRPr/>
            </a:pPr>
            <a:r>
              <a:rPr lang="en-AU" dirty="0">
                <a:solidFill>
                  <a:prstClr val="black"/>
                </a:solidFill>
              </a:rPr>
              <a:t>If we add 125 females and 108 males, we end up with 233 – so not the 238 students  who attended the first tutorial as stated on this slide.  Why is there a difference?  On the tutorial survey, we had 4 categories:  1 Male / 2 Female / 3 Non-Binary and 4 Prefer not to say.  We were only using 2 of the 4 categories …</a:t>
            </a:r>
          </a:p>
          <a:p>
            <a:pPr defTabSz="914013">
              <a:defRPr/>
            </a:pPr>
            <a:endParaRPr lang="en-AU" dirty="0">
              <a:solidFill>
                <a:prstClr val="black"/>
              </a:solidFill>
            </a:endParaRPr>
          </a:p>
          <a:p>
            <a:pPr defTabSz="914013">
              <a:defRPr/>
            </a:pPr>
            <a:r>
              <a:rPr lang="en-AU" dirty="0">
                <a:solidFill>
                  <a:prstClr val="black"/>
                </a:solidFill>
              </a:rPr>
              <a:t>Last week we also spent some time talking about bias …</a:t>
            </a:r>
          </a:p>
          <a:p>
            <a:pPr defTabSz="914013">
              <a:defRPr/>
            </a:pPr>
            <a:endParaRPr lang="en-AU" dirty="0">
              <a:solidFill>
                <a:prstClr val="black"/>
              </a:solidFill>
            </a:endParaRP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a:solidFill>
                  <a:prstClr val="black"/>
                </a:solidFill>
              </a:rPr>
              <a:pPr/>
              <a:t>16</a:t>
            </a:fld>
            <a:endParaRPr lang="en-AU" dirty="0">
              <a:solidFill>
                <a:prstClr val="black"/>
              </a:solidFill>
            </a:endParaRPr>
          </a:p>
        </p:txBody>
      </p:sp>
    </p:spTree>
    <p:extLst>
      <p:ext uri="{BB962C8B-B14F-4D97-AF65-F5344CB8AC3E}">
        <p14:creationId xmlns:p14="http://schemas.microsoft.com/office/powerpoint/2010/main" val="256571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AU" dirty="0"/>
              <a:t>Metric Variables are those that we can measure or count reasonably accurately</a:t>
            </a:r>
          </a:p>
          <a:p>
            <a:pPr lvl="1"/>
            <a:r>
              <a:rPr lang="en-AU" dirty="0"/>
              <a:t>[eg height in </a:t>
            </a:r>
            <a:r>
              <a:rPr lang="en-AU" dirty="0" err="1"/>
              <a:t>cms</a:t>
            </a:r>
            <a:r>
              <a:rPr lang="en-AU" dirty="0"/>
              <a:t>, temperature in degrees Celsius, Milligrams, etc]</a:t>
            </a:r>
          </a:p>
          <a:p>
            <a:r>
              <a:rPr lang="en-AU" dirty="0"/>
              <a:t> </a:t>
            </a:r>
          </a:p>
          <a:p>
            <a:pPr lvl="0"/>
            <a:r>
              <a:rPr lang="en-AU" dirty="0"/>
              <a:t>Categorical Variables are those we classify by putting them into groups</a:t>
            </a:r>
          </a:p>
          <a:p>
            <a:pPr lvl="0"/>
            <a:endParaRPr lang="en-AU" dirty="0"/>
          </a:p>
          <a:p>
            <a:pPr lvl="0"/>
            <a:r>
              <a:rPr lang="en-AU" dirty="0" err="1"/>
              <a:t>eg</a:t>
            </a:r>
            <a:r>
              <a:rPr lang="en-AU" dirty="0"/>
              <a:t> gender – male or female / gender identification groupings;</a:t>
            </a:r>
            <a:br>
              <a:rPr lang="en-AU" dirty="0"/>
            </a:br>
            <a:r>
              <a:rPr lang="en-AU" dirty="0"/>
              <a:t>location –  might be coded as inner city, suburban or rural area;</a:t>
            </a:r>
          </a:p>
          <a:p>
            <a:pPr lvl="0"/>
            <a:r>
              <a:rPr lang="en-AU" dirty="0"/>
              <a:t>diet – low fibre or high fibre, </a:t>
            </a:r>
          </a:p>
          <a:p>
            <a:br>
              <a:rPr lang="en-AU" dirty="0"/>
            </a:br>
            <a:endParaRPr lang="en-AU" dirty="0"/>
          </a:p>
          <a:p>
            <a:r>
              <a:rPr lang="en-AU" dirty="0"/>
              <a:t> </a:t>
            </a:r>
          </a:p>
          <a:p>
            <a:pPr lvl="0"/>
            <a:r>
              <a:rPr lang="en-AU" dirty="0"/>
              <a:t>Some variables can be measured either on a Metric </a:t>
            </a:r>
            <a:r>
              <a:rPr lang="en-AU" b="1" i="1" dirty="0"/>
              <a:t>or</a:t>
            </a:r>
            <a:r>
              <a:rPr lang="en-AU" dirty="0"/>
              <a:t>  Categorical basis</a:t>
            </a:r>
          </a:p>
          <a:p>
            <a:pPr lvl="1"/>
            <a:r>
              <a:rPr lang="en-AU" dirty="0"/>
              <a:t>[eg age  –  </a:t>
            </a:r>
            <a:r>
              <a:rPr lang="en-AU" b="1" dirty="0"/>
              <a:t>years</a:t>
            </a:r>
            <a:r>
              <a:rPr lang="en-AU" dirty="0"/>
              <a:t> [metric] / young or old [categorical]</a:t>
            </a:r>
          </a:p>
          <a:p>
            <a:r>
              <a:rPr lang="en-AU" b="1" dirty="0"/>
              <a:t>Income</a:t>
            </a:r>
            <a:r>
              <a:rPr lang="en-AU" dirty="0"/>
              <a:t> - $ [metric] / low, medium or high [categorical]</a:t>
            </a:r>
          </a:p>
          <a:p>
            <a:r>
              <a:rPr lang="en-AU" dirty="0"/>
              <a:t> </a:t>
            </a:r>
          </a:p>
          <a:p>
            <a:r>
              <a:rPr lang="en-AU" dirty="0"/>
              <a:t>Whether a variable is measured on a Categorical or Metric basis can determine what analysis technique we can use.</a:t>
            </a:r>
          </a:p>
          <a:p>
            <a:r>
              <a:rPr lang="en-AU" dirty="0"/>
              <a:t> </a:t>
            </a:r>
          </a:p>
          <a:p>
            <a:r>
              <a:rPr lang="en-AU" dirty="0"/>
              <a:t>With our computer program – SPSS – we need to first enter our raw data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17</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a:t>This program only uses numbers, so we need to </a:t>
            </a:r>
            <a:r>
              <a:rPr lang="en-AU" b="1" dirty="0"/>
              <a:t>code</a:t>
            </a:r>
            <a:r>
              <a:rPr lang="en-AU" dirty="0"/>
              <a:t> </a:t>
            </a:r>
            <a:r>
              <a:rPr lang="en-AU" b="1" i="1" dirty="0"/>
              <a:t>categorical</a:t>
            </a:r>
            <a:r>
              <a:rPr lang="en-AU" dirty="0"/>
              <a:t> variables.  </a:t>
            </a:r>
          </a:p>
          <a:p>
            <a:r>
              <a:rPr lang="en-AU" dirty="0"/>
              <a:t> </a:t>
            </a:r>
          </a:p>
          <a:p>
            <a:pPr lvl="0"/>
            <a:r>
              <a:rPr lang="en-AU" dirty="0"/>
              <a:t>With </a:t>
            </a:r>
            <a:r>
              <a:rPr lang="en-AU" b="1" dirty="0"/>
              <a:t>CATEGORICAL</a:t>
            </a:r>
            <a:r>
              <a:rPr lang="en-AU" dirty="0"/>
              <a:t> variables the numbers are arbitrary</a:t>
            </a:r>
          </a:p>
          <a:p>
            <a:r>
              <a:rPr lang="en-AU" dirty="0"/>
              <a:t>eg 1 = Male / 2 = Female</a:t>
            </a:r>
          </a:p>
          <a:p>
            <a:endParaRPr lang="en-AU" dirty="0"/>
          </a:p>
          <a:p>
            <a:r>
              <a:rPr lang="en-AU" dirty="0"/>
              <a:t>In our tutorial 1 survey, we used the usual convention of 1, 2, 3, etc.,</a:t>
            </a:r>
            <a:r>
              <a:rPr lang="en-AU" baseline="0" dirty="0"/>
              <a:t> </a:t>
            </a:r>
            <a:r>
              <a:rPr lang="en-AU" dirty="0"/>
              <a:t>for the categorical variables, but we can use any numbers of our choosing.</a:t>
            </a:r>
          </a:p>
          <a:p>
            <a:endParaRPr lang="en-AU" dirty="0"/>
          </a:p>
          <a:p>
            <a:r>
              <a:rPr lang="en-AU" dirty="0"/>
              <a:t>IF I happened to</a:t>
            </a:r>
            <a:r>
              <a:rPr lang="en-AU" baseline="0" dirty="0"/>
              <a:t> follow a particular AFL Team, I might want to use a players’ jersey numbers:</a:t>
            </a:r>
          </a:p>
          <a:p>
            <a:endParaRPr lang="en-AU" baseline="0" dirty="0"/>
          </a:p>
          <a:p>
            <a:r>
              <a:rPr lang="en-AU" baseline="0" dirty="0"/>
              <a:t>41 Levi </a:t>
            </a:r>
            <a:r>
              <a:rPr lang="en-AU" baseline="0" dirty="0" err="1"/>
              <a:t>Casboult</a:t>
            </a:r>
            <a:endParaRPr lang="en-AU" baseline="0" dirty="0"/>
          </a:p>
          <a:p>
            <a:r>
              <a:rPr lang="en-AU" baseline="0" dirty="0"/>
              <a:t>35 Ed Curnow</a:t>
            </a:r>
          </a:p>
          <a:p>
            <a:r>
              <a:rPr lang="en-AU" baseline="0" dirty="0"/>
              <a:t>30 Charlie Curnow [or as I refer to him – Baby Curnow]</a:t>
            </a:r>
          </a:p>
          <a:p>
            <a:endParaRPr lang="en-AU" baseline="0" dirty="0"/>
          </a:p>
          <a:p>
            <a:r>
              <a:rPr lang="en-AU" baseline="0" dirty="0"/>
              <a:t>It really doesn’t matter what numbers you assign to the categorical variables, but it is important that these are clearly allocated in the ‘back end’ of SPSS … </a:t>
            </a:r>
          </a:p>
          <a:p>
            <a:br>
              <a:rPr lang="en-AU" dirty="0"/>
            </a:br>
            <a:r>
              <a:rPr lang="en-AU" dirty="0"/>
              <a:t> </a:t>
            </a:r>
          </a:p>
          <a:p>
            <a:pPr lvl="0"/>
            <a:r>
              <a:rPr lang="en-AU" dirty="0"/>
              <a:t>With </a:t>
            </a:r>
            <a:r>
              <a:rPr lang="en-AU" b="1" dirty="0"/>
              <a:t>METRIC</a:t>
            </a:r>
            <a:r>
              <a:rPr lang="en-AU" dirty="0"/>
              <a:t> variables the numbers mean something real</a:t>
            </a:r>
          </a:p>
          <a:p>
            <a:r>
              <a:rPr lang="en-AU" dirty="0"/>
              <a:t>eg age = 55 years</a:t>
            </a:r>
          </a:p>
          <a:p>
            <a:r>
              <a:rPr lang="en-AU" dirty="0"/>
              <a:t> </a:t>
            </a:r>
          </a:p>
          <a:p>
            <a:r>
              <a:rPr lang="en-AU" dirty="0"/>
              <a:t> </a:t>
            </a:r>
          </a:p>
          <a:p>
            <a:r>
              <a:rPr lang="en-AU" dirty="0"/>
              <a:t>Let’s have a look at what the data file might look like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18</a:t>
            </a:fld>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This is a snapshot of our </a:t>
            </a:r>
            <a:r>
              <a:rPr lang="en-AU" b="1" dirty="0"/>
              <a:t>Fruit_Veg_&amp;_</a:t>
            </a:r>
            <a:r>
              <a:rPr lang="en-AU" b="1" dirty="0" err="1"/>
              <a:t>Exercise_Data.sav</a:t>
            </a:r>
            <a:r>
              <a:rPr lang="en-AU" dirty="0"/>
              <a:t> data file.  We use this one fairly regularly, so you’ll get used to seeing it.</a:t>
            </a:r>
          </a:p>
          <a:p>
            <a:endParaRPr lang="en-AU" dirty="0"/>
          </a:p>
          <a:p>
            <a:r>
              <a:rPr lang="en-AU" dirty="0"/>
              <a:t>The very first column [solid blue column] is the case number assigned by SPSS.  Each case contains all of our raw data for one person.  We have given each case an ID number, and this is the same as the case number.  This is mainly for sorting purposes.</a:t>
            </a:r>
          </a:p>
          <a:p>
            <a:endParaRPr lang="en-AU" dirty="0"/>
          </a:p>
          <a:p>
            <a:r>
              <a:rPr lang="en-AU" dirty="0"/>
              <a:t>If we look at case number 1, it has an ID number of 1, Gender of 2, age is 41,  their</a:t>
            </a:r>
            <a:r>
              <a:rPr lang="en-AU" baseline="0" dirty="0"/>
              <a:t> age group is zero, their Self-Assessed Health Status is 2, </a:t>
            </a:r>
            <a:r>
              <a:rPr lang="en-AU" dirty="0"/>
              <a:t>and so on across the row.  All this information is about one person.</a:t>
            </a:r>
          </a:p>
          <a:p>
            <a:endParaRPr lang="en-AU" dirty="0"/>
          </a:p>
          <a:p>
            <a:r>
              <a:rPr lang="en-AU" dirty="0"/>
              <a:t>But what we’re really interested in – at this point – is understanding what all of these numbers actually mean!</a:t>
            </a:r>
          </a:p>
          <a:p>
            <a:endParaRPr lang="en-AU" dirty="0"/>
          </a:p>
          <a:p>
            <a:pPr defTabSz="883188"/>
            <a:r>
              <a:rPr lang="en-AU" dirty="0"/>
              <a:t>Note that the variable names across the top</a:t>
            </a:r>
            <a:r>
              <a:rPr lang="en-AU" baseline="0" dirty="0"/>
              <a:t> also show the ‘measure’.  This is what was assigned when the data file was originally set up – but we need to be careful when using this information …</a:t>
            </a:r>
            <a:endParaRPr lang="en-AU" dirty="0"/>
          </a:p>
          <a:p>
            <a:endParaRPr lang="en-AU" dirty="0"/>
          </a:p>
          <a:p>
            <a:r>
              <a:rPr lang="en-AU" dirty="0"/>
              <a:t>Looking at the ‘Ex</a:t>
            </a:r>
            <a:r>
              <a:rPr lang="en-AU" baseline="0" dirty="0"/>
              <a:t> Level</a:t>
            </a:r>
            <a:r>
              <a:rPr lang="en-AU" dirty="0"/>
              <a:t>’ column we can see that Exercise</a:t>
            </a:r>
            <a:r>
              <a:rPr lang="en-AU" baseline="0" dirty="0"/>
              <a:t> Level</a:t>
            </a:r>
            <a:r>
              <a:rPr lang="en-AU" dirty="0"/>
              <a:t> is measured as 0, 1 or 2, but at this point we can’t tell which number refer refers to what.</a:t>
            </a:r>
          </a:p>
          <a:p>
            <a:r>
              <a:rPr lang="en-AU" dirty="0"/>
              <a:t> </a:t>
            </a:r>
          </a:p>
          <a:p>
            <a:r>
              <a:rPr lang="en-AU" dirty="0"/>
              <a:t>We have</a:t>
            </a:r>
            <a:r>
              <a:rPr lang="en-AU" baseline="0" dirty="0"/>
              <a:t> two variables referring to age.  One looks like it’s in years, and the other shows an Age Group … but we don’t know what the 0 or 1 means here. </a:t>
            </a:r>
            <a:endParaRPr lang="en-AU" dirty="0"/>
          </a:p>
          <a:p>
            <a:r>
              <a:rPr lang="en-AU" dirty="0"/>
              <a:t> </a:t>
            </a:r>
          </a:p>
          <a:p>
            <a:br>
              <a:rPr lang="en-AU" dirty="0"/>
            </a:br>
            <a:r>
              <a:rPr lang="en-AU" dirty="0"/>
              <a:t>We’ll be looking both Metric and Categorical variables today and we’ll start with the </a:t>
            </a:r>
            <a:r>
              <a:rPr lang="en-AU" b="1" i="1" dirty="0"/>
              <a:t>Categorical</a:t>
            </a:r>
            <a:r>
              <a:rPr lang="en-AU" dirty="0"/>
              <a:t>  variable of </a:t>
            </a:r>
            <a:r>
              <a:rPr lang="en-AU" b="1" dirty="0" err="1"/>
              <a:t>EX_Level</a:t>
            </a:r>
            <a:r>
              <a:rPr lang="en-AU" dirty="0"/>
              <a:t>. We can then work out what type of information we </a:t>
            </a:r>
            <a:r>
              <a:rPr lang="en-AU" i="1" dirty="0"/>
              <a:t>can</a:t>
            </a:r>
            <a:r>
              <a:rPr lang="en-AU" dirty="0"/>
              <a:t> obtain.  So from this partial look at the data file, we can see that the variable of </a:t>
            </a:r>
            <a:r>
              <a:rPr lang="en-AU" dirty="0" err="1"/>
              <a:t>Ex_Level</a:t>
            </a:r>
            <a:r>
              <a:rPr lang="en-AU" dirty="0"/>
              <a:t> has at least 3 value labels …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19</a:t>
            </a:fld>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dirty="0"/>
              <a:t>When we enter our Categorical variables into SPSS, we need to </a:t>
            </a:r>
            <a:r>
              <a:rPr lang="en-AU" b="1" dirty="0"/>
              <a:t>label</a:t>
            </a:r>
            <a:r>
              <a:rPr lang="en-AU" dirty="0"/>
              <a:t> our categories – and we did this for some of our Tutorial 1 survey last week.  Once we have done that, we just need to click a button to see this information. We’ll be covering the practical side in the tutorials, so I’m just showing you what you will actually see.</a:t>
            </a:r>
          </a:p>
          <a:p>
            <a:r>
              <a:rPr lang="en-AU" dirty="0"/>
              <a:t> </a:t>
            </a:r>
          </a:p>
          <a:p>
            <a:r>
              <a:rPr lang="en-AU" dirty="0"/>
              <a:t>For the Exercise Level variable, we can now see that the numbers are from 0 to 3, and have been coded as:</a:t>
            </a:r>
          </a:p>
          <a:p>
            <a:endParaRPr lang="en-AU" dirty="0"/>
          </a:p>
          <a:p>
            <a:pPr defTabSz="914273">
              <a:defRPr/>
            </a:pPr>
            <a:r>
              <a:rPr lang="en-AU" dirty="0"/>
              <a:t>0 = Sedentary</a:t>
            </a:r>
          </a:p>
          <a:p>
            <a:r>
              <a:rPr lang="en-AU" dirty="0"/>
              <a:t>1 = Low;</a:t>
            </a:r>
          </a:p>
          <a:p>
            <a:pPr defTabSz="914273">
              <a:defRPr/>
            </a:pPr>
            <a:r>
              <a:rPr lang="en-AU" dirty="0"/>
              <a:t>2 = Moderate; and</a:t>
            </a:r>
          </a:p>
          <a:p>
            <a:endParaRPr lang="en-AU" dirty="0"/>
          </a:p>
          <a:p>
            <a:r>
              <a:rPr lang="en-AU" dirty="0"/>
              <a:t>3 = High </a:t>
            </a:r>
            <a:br>
              <a:rPr lang="en-AU" dirty="0"/>
            </a:br>
            <a:endParaRPr lang="en-AU" dirty="0"/>
          </a:p>
          <a:p>
            <a:r>
              <a:rPr lang="en-AU" dirty="0"/>
              <a:t>The numbers, as I said, are purely arbitrary. </a:t>
            </a:r>
          </a:p>
          <a:p>
            <a:r>
              <a:rPr lang="en-AU" dirty="0"/>
              <a:t> </a:t>
            </a:r>
          </a:p>
          <a:p>
            <a:pPr defTabSz="883188"/>
            <a:r>
              <a:rPr lang="en-AU" dirty="0"/>
              <a:t>I might want to use some of the player’s jersey numbers to label my values – particularly if I didn’t think I’d be sharing the data file … but I understand that not everyone follows Carlton …</a:t>
            </a:r>
          </a:p>
          <a:p>
            <a:endParaRPr lang="en-AU" dirty="0"/>
          </a:p>
          <a:p>
            <a:r>
              <a:rPr lang="en-AU" dirty="0"/>
              <a:t>Because the numbers are arbitrary, it is really important that the value labels are added – so that anyone else using the data set can understand the codes.  </a:t>
            </a:r>
          </a:p>
          <a:p>
            <a:endParaRPr lang="en-AU" dirty="0"/>
          </a:p>
          <a:p>
            <a:r>
              <a:rPr lang="en-AU" dirty="0"/>
              <a:t>We can use the variable icon</a:t>
            </a:r>
            <a:r>
              <a:rPr lang="en-AU" baseline="0" dirty="0"/>
              <a:t> – and this is also shown under the Utilities drop-down.</a:t>
            </a:r>
          </a:p>
          <a:p>
            <a:endParaRPr lang="en-AU" baseline="0" dirty="0"/>
          </a:p>
          <a:p>
            <a:r>
              <a:rPr lang="en-AU" baseline="0" dirty="0"/>
              <a:t>To get an overall view of our variable …</a:t>
            </a:r>
            <a:endParaRPr lang="en-AU"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20</a:t>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AU" dirty="0"/>
              <a:t>… we use the Frequencies procedure – for Categorical data - to get our table of percentages for Ethnicity.  </a:t>
            </a:r>
          </a:p>
          <a:p>
            <a:r>
              <a:rPr lang="en-AU" dirty="0"/>
              <a:t> </a:t>
            </a:r>
          </a:p>
          <a:p>
            <a:r>
              <a:rPr lang="en-AU" dirty="0"/>
              <a:t>If we hadn’t given value labels to our variables, instead of the Australian, Northern Europe and so on, on the left-hand side of the table, SPSS would have just listed the numbers from 1 to 4 and we still wouldn’t be any the wiser as to what they meant.</a:t>
            </a:r>
            <a:br>
              <a:rPr lang="en-AU" dirty="0"/>
            </a:br>
            <a:endParaRPr lang="en-AU" dirty="0"/>
          </a:p>
          <a:p>
            <a:r>
              <a:rPr lang="en-AU" dirty="0"/>
              <a:t>The numbers listed under FREQUENCY are the raw data.  In this particular data set, we have 444 people, 286 of whom identified as Australian</a:t>
            </a:r>
            <a:r>
              <a:rPr lang="en-AU" baseline="0" dirty="0"/>
              <a:t> born</a:t>
            </a:r>
            <a:r>
              <a:rPr lang="en-AU" dirty="0"/>
              <a:t>.</a:t>
            </a:r>
          </a:p>
          <a:p>
            <a:r>
              <a:rPr lang="en-AU" dirty="0"/>
              <a:t> </a:t>
            </a:r>
          </a:p>
          <a:p>
            <a:pPr defTabSz="875077">
              <a:defRPr/>
            </a:pPr>
            <a:r>
              <a:rPr lang="en-AU" dirty="0"/>
              <a:t>The next column [Percent] tells us that the 286 Australian born people equals 64.4% of our entire data set.  But this figure can be a bit confusing, because it takes into account ALL of our data set.  We’ve got missing values [coded as system missing</a:t>
            </a:r>
            <a:r>
              <a:rPr lang="en-AU" baseline="0" dirty="0"/>
              <a:t> – which means that we didn’t have information about these people</a:t>
            </a:r>
            <a:r>
              <a:rPr lang="en-AU" dirty="0"/>
              <a:t>]. </a:t>
            </a:r>
            <a:r>
              <a:rPr lang="en-AU" dirty="0">
                <a:solidFill>
                  <a:prstClr val="black"/>
                </a:solidFill>
              </a:rPr>
              <a:t>It tells us that 2 people, or 0.5%, of all of the people in the data set did NOT answer the question.</a:t>
            </a:r>
          </a:p>
          <a:p>
            <a:endParaRPr lang="en-AU" dirty="0">
              <a:solidFill>
                <a:prstClr val="black"/>
              </a:solidFill>
            </a:endParaRPr>
          </a:p>
          <a:p>
            <a:pPr defTabSz="875077">
              <a:defRPr/>
            </a:pPr>
            <a:r>
              <a:rPr lang="en-AU" dirty="0">
                <a:solidFill>
                  <a:prstClr val="black"/>
                </a:solidFill>
              </a:rPr>
              <a:t>We are just interested in those that did, so we really should ignore the ‘Percent’ information - although if lots of people didn’t answer a particular question, it may tell us that our question wording was ambiguous.  So the missing data can be quite useful – sometimes.</a:t>
            </a:r>
          </a:p>
          <a:p>
            <a:endParaRPr lang="en-AU" dirty="0"/>
          </a:p>
          <a:p>
            <a:r>
              <a:rPr lang="en-AU" dirty="0"/>
              <a:t>So, it is the </a:t>
            </a:r>
            <a:r>
              <a:rPr lang="en-AU" b="1" i="1" dirty="0"/>
              <a:t>Valid Percent</a:t>
            </a:r>
            <a:r>
              <a:rPr lang="en-AU" dirty="0"/>
              <a:t>  column that is of most interest to us.  Here the Australian</a:t>
            </a:r>
            <a:r>
              <a:rPr lang="en-AU" baseline="0" dirty="0"/>
              <a:t> born </a:t>
            </a:r>
            <a:r>
              <a:rPr lang="en-AU" dirty="0"/>
              <a:t>people equates to 64.7% of all of the people who actually answered the question.  So it only takes into account the </a:t>
            </a:r>
            <a:r>
              <a:rPr lang="en-AU" b="1" dirty="0"/>
              <a:t>442 people </a:t>
            </a:r>
            <a:r>
              <a:rPr lang="en-AU" dirty="0"/>
              <a:t>who told us their ethnicity.</a:t>
            </a:r>
          </a:p>
          <a:p>
            <a:r>
              <a:rPr lang="en-AU" dirty="0"/>
              <a:t> </a:t>
            </a:r>
          </a:p>
          <a:p>
            <a:r>
              <a:rPr lang="en-AU" dirty="0"/>
              <a:t>The Cumulative Percent just adds the Valid percents together.  For example, 86.4% of the people in our data set were born in either Australian or Northern European.  95.0% are either Australian, Northern</a:t>
            </a:r>
            <a:r>
              <a:rPr lang="en-AU" baseline="0" dirty="0"/>
              <a:t> European or Southern European</a:t>
            </a:r>
            <a:r>
              <a:rPr lang="en-AU" dirty="0"/>
              <a:t>.  The cumulative percent doesn’t really give us a lot of useful information, so:</a:t>
            </a:r>
          </a:p>
          <a:p>
            <a:r>
              <a:rPr lang="en-AU" dirty="0"/>
              <a:t> </a:t>
            </a:r>
          </a:p>
          <a:p>
            <a:r>
              <a:rPr lang="en-AU" dirty="0"/>
              <a:t>In this unit, the most important column in this table is the </a:t>
            </a:r>
            <a:r>
              <a:rPr lang="en-AU" b="1" dirty="0"/>
              <a:t>Valid Percent</a:t>
            </a:r>
            <a:r>
              <a:rPr lang="en-AU" dirty="0"/>
              <a:t>.</a:t>
            </a:r>
          </a:p>
          <a:p>
            <a:r>
              <a:rPr lang="en-AU" dirty="0"/>
              <a:t> </a:t>
            </a:r>
          </a:p>
          <a:p>
            <a:r>
              <a:rPr lang="en-AU" dirty="0"/>
              <a:t>As well as giving us a Frequency table, we can also ask SPSS to produce graphical representations for this variable.</a:t>
            </a:r>
          </a:p>
          <a:p>
            <a:r>
              <a:rPr lang="en-AU" dirty="0"/>
              <a:t> </a:t>
            </a:r>
          </a:p>
          <a:p>
            <a:r>
              <a:rPr lang="en-AU" dirty="0"/>
              <a:t>And it looks like this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21</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0159">
              <a:defRPr/>
            </a:pPr>
            <a:br>
              <a:rPr lang="en-AU" dirty="0"/>
            </a:br>
            <a:endParaRPr lang="en-AU" dirty="0"/>
          </a:p>
          <a:p>
            <a:pPr defTabSz="910159">
              <a:defRPr/>
            </a:pPr>
            <a:r>
              <a:rPr lang="en-AU" dirty="0">
                <a:solidFill>
                  <a:prstClr val="black"/>
                </a:solidFill>
              </a:rPr>
              <a:t>"In recognising the importance of education, Swinburne University also recognises the importance of Australia's Indigenous history and culture to our every day lives. As such, an acknowledgment of traditional custodians is a relevant and important way to connect to that history and culture”.</a:t>
            </a:r>
            <a:br>
              <a:rPr lang="en-AU" dirty="0">
                <a:solidFill>
                  <a:prstClr val="black"/>
                </a:solidFill>
              </a:rPr>
            </a:br>
            <a:endParaRPr lang="en-AU" dirty="0"/>
          </a:p>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2</a:t>
            </a:fld>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For Categorical variables, we can ask for a Pie Chart or a Bar Chart, and I’d like </a:t>
            </a:r>
            <a:r>
              <a:rPr lang="en-AU" b="1" i="1" u="sng" dirty="0"/>
              <a:t>you</a:t>
            </a:r>
            <a:r>
              <a:rPr lang="en-AU" dirty="0"/>
              <a:t>  to tell me which is easier to read.</a:t>
            </a:r>
          </a:p>
          <a:p>
            <a:r>
              <a:rPr lang="en-AU" dirty="0"/>
              <a:t> </a:t>
            </a:r>
          </a:p>
          <a:p>
            <a:r>
              <a:rPr lang="en-AU" dirty="0"/>
              <a:t>The Bar Chart is very clear.  It’s quite obvious that the most typical exercise</a:t>
            </a:r>
            <a:r>
              <a:rPr lang="en-AU" baseline="0" dirty="0"/>
              <a:t> level is sedentary!</a:t>
            </a:r>
            <a:endParaRPr lang="en-AU" dirty="0"/>
          </a:p>
          <a:p>
            <a:r>
              <a:rPr lang="en-AU" dirty="0"/>
              <a:t> </a:t>
            </a:r>
          </a:p>
          <a:p>
            <a:pPr defTabSz="914013">
              <a:defRPr/>
            </a:pPr>
            <a:r>
              <a:rPr lang="en-AU" dirty="0"/>
              <a:t>You can see this on the Pie Chart, but it gets harder to see the categories that are closer together in size.  It can be really hard to read –</a:t>
            </a:r>
            <a:r>
              <a:rPr lang="en-AU" baseline="0" dirty="0"/>
              <a:t> especially if we have one category with 30.5% and another with 35.5% for instance.</a:t>
            </a:r>
            <a:endParaRPr lang="en-AU" dirty="0"/>
          </a:p>
          <a:p>
            <a:br>
              <a:rPr lang="en-AU" dirty="0"/>
            </a:br>
            <a:r>
              <a:rPr lang="en-AU" dirty="0"/>
              <a:t>Although</a:t>
            </a:r>
            <a:r>
              <a:rPr lang="en-AU" baseline="0" dirty="0"/>
              <a:t> t</a:t>
            </a:r>
            <a:r>
              <a:rPr lang="en-AU" dirty="0"/>
              <a:t>he Pie Chart looks quite pretty in colour, if there are any more than 2 or 3 categories, it can become very messy.  We can modify the charts to include value labels … </a:t>
            </a:r>
          </a:p>
          <a:p>
            <a:endParaRPr lang="en-AU" dirty="0"/>
          </a:p>
          <a:p>
            <a:r>
              <a:rPr lang="en-AU" dirty="0"/>
              <a:t>For the purposes of this unit, the </a:t>
            </a:r>
            <a:r>
              <a:rPr lang="en-AU" b="1" i="1" dirty="0"/>
              <a:t>preferred</a:t>
            </a:r>
            <a:r>
              <a:rPr lang="en-AU" dirty="0"/>
              <a:t>  graphical representation for Categorical Variables is the </a:t>
            </a:r>
            <a:r>
              <a:rPr lang="en-AU" b="1" dirty="0"/>
              <a:t>Bar Chart</a:t>
            </a:r>
            <a:r>
              <a:rPr lang="en-AU" dirty="0"/>
              <a:t>.</a:t>
            </a:r>
          </a:p>
          <a:p>
            <a:r>
              <a:rPr lang="en-AU" dirty="0"/>
              <a:t> </a:t>
            </a:r>
          </a:p>
          <a:p>
            <a:r>
              <a:rPr lang="en-AU" dirty="0"/>
              <a:t>As all of our categories are lined up next to one another, it tends to make it easier to see small differences.</a:t>
            </a:r>
          </a:p>
          <a:p>
            <a:r>
              <a:rPr lang="en-AU" dirty="0"/>
              <a:t> </a:t>
            </a:r>
          </a:p>
          <a:p>
            <a:r>
              <a:rPr lang="en-AU" dirty="0"/>
              <a:t>Let’s now look at how SPSS treats </a:t>
            </a:r>
            <a:r>
              <a:rPr lang="en-AU" b="1" dirty="0"/>
              <a:t>METRIC</a:t>
            </a:r>
            <a:r>
              <a:rPr lang="en-AU" dirty="0"/>
              <a:t> variables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22</a:t>
            </a:fld>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Again we’re using the </a:t>
            </a:r>
            <a:r>
              <a:rPr lang="en-AU" b="1" dirty="0"/>
              <a:t>Fruit_Veg_&amp;_</a:t>
            </a:r>
            <a:r>
              <a:rPr lang="en-AU" b="1" dirty="0" err="1"/>
              <a:t>Exercise_Data.sav</a:t>
            </a:r>
            <a:r>
              <a:rPr lang="en-AU" dirty="0"/>
              <a:t> data file. </a:t>
            </a:r>
          </a:p>
          <a:p>
            <a:endParaRPr lang="en-AU" dirty="0"/>
          </a:p>
          <a:p>
            <a:r>
              <a:rPr lang="en-AU" dirty="0"/>
              <a:t>We use the </a:t>
            </a:r>
            <a:r>
              <a:rPr lang="en-AU" b="1" i="1" dirty="0"/>
              <a:t>Explore</a:t>
            </a:r>
            <a:r>
              <a:rPr lang="en-AU" dirty="0"/>
              <a:t>  procedure to obtain descriptive statistics for METRIC variables.</a:t>
            </a:r>
          </a:p>
          <a:p>
            <a:r>
              <a:rPr lang="en-AU" dirty="0"/>
              <a:t> </a:t>
            </a:r>
          </a:p>
          <a:p>
            <a:r>
              <a:rPr lang="en-AU" dirty="0"/>
              <a:t>We’ll use the example of the Hours Spent Watching TV per day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23</a:t>
            </a:fld>
            <a:endParaRPr lang="en-A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For Categorical variables, we can ask for a Pie Chart or a Bar Chart, and I’d like </a:t>
            </a:r>
            <a:r>
              <a:rPr lang="en-AU" b="1" i="1" u="sng" dirty="0"/>
              <a:t>you</a:t>
            </a:r>
            <a:r>
              <a:rPr lang="en-AU" dirty="0"/>
              <a:t>  to tell me which is easier to read.</a:t>
            </a:r>
          </a:p>
          <a:p>
            <a:r>
              <a:rPr lang="en-AU" dirty="0"/>
              <a:t> </a:t>
            </a:r>
          </a:p>
          <a:p>
            <a:r>
              <a:rPr lang="en-AU" dirty="0"/>
              <a:t>The Bar Chart is very clear.  It’s quite obvious that the most typical exercise</a:t>
            </a:r>
            <a:r>
              <a:rPr lang="en-AU" baseline="0" dirty="0"/>
              <a:t> level is sedentary!</a:t>
            </a:r>
            <a:endParaRPr lang="en-AU" dirty="0"/>
          </a:p>
          <a:p>
            <a:r>
              <a:rPr lang="en-AU" dirty="0"/>
              <a:t> </a:t>
            </a:r>
          </a:p>
          <a:p>
            <a:pPr defTabSz="914013">
              <a:defRPr/>
            </a:pPr>
            <a:r>
              <a:rPr lang="en-AU" dirty="0"/>
              <a:t>You can see this on the Pie Chart, but it gets harder to see the categories that are closer together in size.  It can be really hard to read –</a:t>
            </a:r>
            <a:r>
              <a:rPr lang="en-AU" baseline="0" dirty="0"/>
              <a:t> especially if we have one category with 30.5% and another with 35.5% for instance.</a:t>
            </a:r>
            <a:endParaRPr lang="en-AU" dirty="0"/>
          </a:p>
          <a:p>
            <a:br>
              <a:rPr lang="en-AU" dirty="0"/>
            </a:br>
            <a:r>
              <a:rPr lang="en-AU" dirty="0"/>
              <a:t>Although</a:t>
            </a:r>
            <a:r>
              <a:rPr lang="en-AU" baseline="0" dirty="0"/>
              <a:t> t</a:t>
            </a:r>
            <a:r>
              <a:rPr lang="en-AU" dirty="0"/>
              <a:t>he Pie Chart looks quite pretty in colour, if there are any more than 2 or 3 categories, it can become very messy.  We can modify the charts to include value labels … </a:t>
            </a:r>
          </a:p>
          <a:p>
            <a:endParaRPr lang="en-AU" dirty="0"/>
          </a:p>
          <a:p>
            <a:r>
              <a:rPr lang="en-AU" dirty="0"/>
              <a:t>For the purposes of this unit, the </a:t>
            </a:r>
            <a:r>
              <a:rPr lang="en-AU" b="1" i="1" dirty="0"/>
              <a:t>preferred</a:t>
            </a:r>
            <a:r>
              <a:rPr lang="en-AU" dirty="0"/>
              <a:t>  graphical representation for Categorical Variables is the </a:t>
            </a:r>
            <a:r>
              <a:rPr lang="en-AU" b="1" dirty="0"/>
              <a:t>Bar Chart</a:t>
            </a:r>
            <a:r>
              <a:rPr lang="en-AU" dirty="0"/>
              <a:t>.</a:t>
            </a:r>
          </a:p>
          <a:p>
            <a:r>
              <a:rPr lang="en-AU" dirty="0"/>
              <a:t> </a:t>
            </a:r>
          </a:p>
          <a:p>
            <a:r>
              <a:rPr lang="en-AU" dirty="0"/>
              <a:t>As all of our categories are lined up next to one another, it tends to make it easier to see small differences.</a:t>
            </a:r>
          </a:p>
          <a:p>
            <a:r>
              <a:rPr lang="en-AU" dirty="0"/>
              <a:t> </a:t>
            </a:r>
          </a:p>
          <a:p>
            <a:r>
              <a:rPr lang="en-AU" dirty="0"/>
              <a:t>Let’s now look at how SPSS treats </a:t>
            </a:r>
            <a:r>
              <a:rPr lang="en-AU" b="1" dirty="0"/>
              <a:t>METRIC</a:t>
            </a:r>
            <a:r>
              <a:rPr lang="en-AU" dirty="0"/>
              <a:t> variables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24</a:t>
            </a:fld>
            <a:endParaRPr lang="en-AU"/>
          </a:p>
        </p:txBody>
      </p:sp>
    </p:spTree>
    <p:extLst>
      <p:ext uri="{BB962C8B-B14F-4D97-AF65-F5344CB8AC3E}">
        <p14:creationId xmlns:p14="http://schemas.microsoft.com/office/powerpoint/2010/main" val="1131987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For Categorical variables, we can ask for a Pie Chart or a Bar Chart, and I’d like </a:t>
            </a:r>
            <a:r>
              <a:rPr lang="en-AU" b="1" i="1" u="sng" dirty="0"/>
              <a:t>you</a:t>
            </a:r>
            <a:r>
              <a:rPr lang="en-AU" dirty="0"/>
              <a:t>  to tell me which is easier to read.</a:t>
            </a:r>
          </a:p>
          <a:p>
            <a:r>
              <a:rPr lang="en-AU" dirty="0"/>
              <a:t> </a:t>
            </a:r>
          </a:p>
          <a:p>
            <a:r>
              <a:rPr lang="en-AU" dirty="0"/>
              <a:t>The Bar Chart is very clear.  It’s quite obvious that the most typical exercise</a:t>
            </a:r>
            <a:r>
              <a:rPr lang="en-AU" baseline="0" dirty="0"/>
              <a:t> level is sedentary!</a:t>
            </a:r>
            <a:endParaRPr lang="en-AU" dirty="0"/>
          </a:p>
          <a:p>
            <a:r>
              <a:rPr lang="en-AU" dirty="0"/>
              <a:t> </a:t>
            </a:r>
          </a:p>
          <a:p>
            <a:pPr defTabSz="914013">
              <a:defRPr/>
            </a:pPr>
            <a:r>
              <a:rPr lang="en-AU" dirty="0"/>
              <a:t>You can see this on the Pie Chart, but it gets harder to see the categories that are closer together in size.  It can be really hard to read –</a:t>
            </a:r>
            <a:r>
              <a:rPr lang="en-AU" baseline="0" dirty="0"/>
              <a:t> especially if we have one category with 30.5% and another with 35.5% for instance.</a:t>
            </a:r>
            <a:endParaRPr lang="en-AU" dirty="0"/>
          </a:p>
          <a:p>
            <a:br>
              <a:rPr lang="en-AU" dirty="0"/>
            </a:br>
            <a:r>
              <a:rPr lang="en-AU" dirty="0"/>
              <a:t>Although</a:t>
            </a:r>
            <a:r>
              <a:rPr lang="en-AU" baseline="0" dirty="0"/>
              <a:t> t</a:t>
            </a:r>
            <a:r>
              <a:rPr lang="en-AU" dirty="0"/>
              <a:t>he Pie Chart looks quite pretty in colour, if there are any more than 2 or 3 categories, it can become very messy.  We can modify the charts to include value labels … </a:t>
            </a:r>
          </a:p>
          <a:p>
            <a:endParaRPr lang="en-AU" dirty="0"/>
          </a:p>
          <a:p>
            <a:r>
              <a:rPr lang="en-AU" dirty="0"/>
              <a:t>For the purposes of this unit, the </a:t>
            </a:r>
            <a:r>
              <a:rPr lang="en-AU" b="1" i="1" dirty="0"/>
              <a:t>preferred</a:t>
            </a:r>
            <a:r>
              <a:rPr lang="en-AU" dirty="0"/>
              <a:t>  graphical representation for Categorical Variables is the </a:t>
            </a:r>
            <a:r>
              <a:rPr lang="en-AU" b="1" dirty="0"/>
              <a:t>Bar Chart</a:t>
            </a:r>
            <a:r>
              <a:rPr lang="en-AU" dirty="0"/>
              <a:t>.</a:t>
            </a:r>
          </a:p>
          <a:p>
            <a:r>
              <a:rPr lang="en-AU" dirty="0"/>
              <a:t> </a:t>
            </a:r>
          </a:p>
          <a:p>
            <a:r>
              <a:rPr lang="en-AU" dirty="0"/>
              <a:t>As all of our categories are lined up next to one another, it tends to make it easier to see small differences.</a:t>
            </a:r>
          </a:p>
          <a:p>
            <a:r>
              <a:rPr lang="en-AU" dirty="0"/>
              <a:t> </a:t>
            </a:r>
          </a:p>
          <a:p>
            <a:r>
              <a:rPr lang="en-AU" dirty="0"/>
              <a:t>Let’s now look at how SPSS treats </a:t>
            </a:r>
            <a:r>
              <a:rPr lang="en-AU" b="1" dirty="0"/>
              <a:t>METRIC</a:t>
            </a:r>
            <a:r>
              <a:rPr lang="en-AU" dirty="0"/>
              <a:t> variables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25</a:t>
            </a:fld>
            <a:endParaRPr lang="en-AU"/>
          </a:p>
        </p:txBody>
      </p:sp>
    </p:spTree>
    <p:extLst>
      <p:ext uri="{BB962C8B-B14F-4D97-AF65-F5344CB8AC3E}">
        <p14:creationId xmlns:p14="http://schemas.microsoft.com/office/powerpoint/2010/main" val="281098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For Categorical variables, we can ask for a Pie Chart or a Bar Chart, and I’d like </a:t>
            </a:r>
            <a:r>
              <a:rPr lang="en-AU" b="1" i="1" u="sng" dirty="0"/>
              <a:t>you</a:t>
            </a:r>
            <a:r>
              <a:rPr lang="en-AU" dirty="0"/>
              <a:t>  to tell me which is easier to read.</a:t>
            </a:r>
          </a:p>
          <a:p>
            <a:r>
              <a:rPr lang="en-AU" dirty="0"/>
              <a:t> </a:t>
            </a:r>
          </a:p>
          <a:p>
            <a:r>
              <a:rPr lang="en-AU" dirty="0"/>
              <a:t>The Bar Chart is very clear.  It’s quite obvious that the most typical exercise</a:t>
            </a:r>
            <a:r>
              <a:rPr lang="en-AU" baseline="0" dirty="0"/>
              <a:t> level is sedentary!</a:t>
            </a:r>
            <a:endParaRPr lang="en-AU" dirty="0"/>
          </a:p>
          <a:p>
            <a:r>
              <a:rPr lang="en-AU" dirty="0"/>
              <a:t> </a:t>
            </a:r>
          </a:p>
          <a:p>
            <a:pPr defTabSz="914013">
              <a:defRPr/>
            </a:pPr>
            <a:r>
              <a:rPr lang="en-AU" dirty="0"/>
              <a:t>You can see this on the Pie Chart, but it gets harder to see the categories that are closer together in size.  It can be really hard to read –</a:t>
            </a:r>
            <a:r>
              <a:rPr lang="en-AU" baseline="0" dirty="0"/>
              <a:t> especially if we have one category with 30.5% and another with 35.5% for instance.</a:t>
            </a:r>
            <a:endParaRPr lang="en-AU" dirty="0"/>
          </a:p>
          <a:p>
            <a:br>
              <a:rPr lang="en-AU" dirty="0"/>
            </a:br>
            <a:r>
              <a:rPr lang="en-AU" dirty="0"/>
              <a:t>Although</a:t>
            </a:r>
            <a:r>
              <a:rPr lang="en-AU" baseline="0" dirty="0"/>
              <a:t> t</a:t>
            </a:r>
            <a:r>
              <a:rPr lang="en-AU" dirty="0"/>
              <a:t>he Pie Chart looks quite pretty in colour, if there are any more than 2 or 3 categories, it can become very messy.  We can modify the charts to include value labels … </a:t>
            </a:r>
          </a:p>
          <a:p>
            <a:endParaRPr lang="en-AU" dirty="0"/>
          </a:p>
          <a:p>
            <a:r>
              <a:rPr lang="en-AU" dirty="0"/>
              <a:t>For the purposes of this unit, the </a:t>
            </a:r>
            <a:r>
              <a:rPr lang="en-AU" b="1" i="1" dirty="0"/>
              <a:t>preferred</a:t>
            </a:r>
            <a:r>
              <a:rPr lang="en-AU" dirty="0"/>
              <a:t>  graphical representation for Categorical Variables is the </a:t>
            </a:r>
            <a:r>
              <a:rPr lang="en-AU" b="1" dirty="0"/>
              <a:t>Bar Chart</a:t>
            </a:r>
            <a:r>
              <a:rPr lang="en-AU" dirty="0"/>
              <a:t>.</a:t>
            </a:r>
          </a:p>
          <a:p>
            <a:r>
              <a:rPr lang="en-AU" dirty="0"/>
              <a:t> </a:t>
            </a:r>
          </a:p>
          <a:p>
            <a:r>
              <a:rPr lang="en-AU" dirty="0"/>
              <a:t>As all of our categories are lined up next to one another, it tends to make it easier to see small differences.</a:t>
            </a:r>
          </a:p>
          <a:p>
            <a:r>
              <a:rPr lang="en-AU" dirty="0"/>
              <a:t> </a:t>
            </a:r>
          </a:p>
          <a:p>
            <a:r>
              <a:rPr lang="en-AU" dirty="0"/>
              <a:t>Let’s now look at how SPSS treats </a:t>
            </a:r>
            <a:r>
              <a:rPr lang="en-AU" b="1" dirty="0"/>
              <a:t>METRIC</a:t>
            </a:r>
            <a:r>
              <a:rPr lang="en-AU" dirty="0"/>
              <a:t> variables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26</a:t>
            </a:fld>
            <a:endParaRPr lang="en-AU"/>
          </a:p>
        </p:txBody>
      </p:sp>
    </p:spTree>
    <p:extLst>
      <p:ext uri="{BB962C8B-B14F-4D97-AF65-F5344CB8AC3E}">
        <p14:creationId xmlns:p14="http://schemas.microsoft.com/office/powerpoint/2010/main" val="1463365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27</a:t>
            </a:fld>
            <a:endParaRPr lang="en-AU"/>
          </a:p>
        </p:txBody>
      </p:sp>
    </p:spTree>
    <p:extLst>
      <p:ext uri="{BB962C8B-B14F-4D97-AF65-F5344CB8AC3E}">
        <p14:creationId xmlns:p14="http://schemas.microsoft.com/office/powerpoint/2010/main" val="873798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Well look at the shape of distributions</a:t>
            </a:r>
            <a:r>
              <a:rPr lang="en-AU" baseline="0" dirty="0"/>
              <a:t> first …</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28</a:t>
            </a:fld>
            <a:endParaRPr lang="en-AU"/>
          </a:p>
        </p:txBody>
      </p:sp>
    </p:spTree>
    <p:extLst>
      <p:ext uri="{BB962C8B-B14F-4D97-AF65-F5344CB8AC3E}">
        <p14:creationId xmlns:p14="http://schemas.microsoft.com/office/powerpoint/2010/main" val="309105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The House Prices histogram on the left is </a:t>
            </a:r>
            <a:r>
              <a:rPr lang="en-AU" b="1" dirty="0"/>
              <a:t>Positively</a:t>
            </a:r>
            <a:r>
              <a:rPr lang="en-AU" dirty="0"/>
              <a:t> Skewed – it tails off to the right.</a:t>
            </a:r>
          </a:p>
          <a:p>
            <a:r>
              <a:rPr lang="en-AU" dirty="0"/>
              <a:t> </a:t>
            </a:r>
          </a:p>
          <a:p>
            <a:r>
              <a:rPr lang="en-AU" dirty="0"/>
              <a:t>Most of the house prices are around $200 000 - $300 000, with some up around $700 000, and then a ‘blip’ at just over $900 000.  The statistical term for ‘blip’ is an outlier.  It lies a bit too far from our mean for our liking.  This can</a:t>
            </a:r>
            <a:r>
              <a:rPr lang="en-AU" baseline="0" dirty="0"/>
              <a:t> be a little difficult to see on our histograms, so we need to look carefully.</a:t>
            </a:r>
            <a:endParaRPr lang="en-AU" dirty="0"/>
          </a:p>
          <a:p>
            <a:r>
              <a:rPr lang="en-AU" dirty="0"/>
              <a:t> </a:t>
            </a:r>
          </a:p>
          <a:p>
            <a:r>
              <a:rPr lang="en-AU" dirty="0"/>
              <a:t>The Enthusiasm for Statistics histogram on the right is </a:t>
            </a:r>
            <a:r>
              <a:rPr lang="en-AU" b="1" dirty="0"/>
              <a:t>Negatively</a:t>
            </a:r>
            <a:r>
              <a:rPr lang="en-AU" dirty="0"/>
              <a:t> Skewed – it tails off to the left.</a:t>
            </a:r>
          </a:p>
          <a:p>
            <a:br>
              <a:rPr lang="en-AU" dirty="0"/>
            </a:br>
            <a:r>
              <a:rPr lang="en-AU" dirty="0"/>
              <a:t>It looks like most people in this data set are quite enthusiastic about stats! As most of the values are at the higher end of the scale.  There doesn’t seem to be any outliers here – no values that are clearly separated from the rest, but there is a tail.</a:t>
            </a:r>
          </a:p>
          <a:p>
            <a:r>
              <a:rPr lang="en-AU" dirty="0"/>
              <a:t> </a:t>
            </a:r>
          </a:p>
          <a:p>
            <a:r>
              <a:rPr lang="en-AU" dirty="0"/>
              <a:t>When we come across skewed data, we need to think carefully about how we might report these statistics ...</a:t>
            </a:r>
          </a:p>
          <a:p>
            <a:endParaRPr lang="en-AU" dirty="0"/>
          </a:p>
        </p:txBody>
      </p:sp>
      <p:sp>
        <p:nvSpPr>
          <p:cNvPr id="4" name="Slide Number Placeholder 3"/>
          <p:cNvSpPr>
            <a:spLocks noGrp="1"/>
          </p:cNvSpPr>
          <p:nvPr>
            <p:ph type="sldNum" sz="quarter" idx="10"/>
          </p:nvPr>
        </p:nvSpPr>
        <p:spPr/>
        <p:txBody>
          <a:bodyPr/>
          <a:lstStyle/>
          <a:p>
            <a:pPr defTabSz="914273">
              <a:defRPr/>
            </a:pPr>
            <a:fld id="{FFAC00A7-258C-458F-8E38-E3F239973174}" type="slidenum">
              <a:rPr lang="en-AU">
                <a:solidFill>
                  <a:prstClr val="black"/>
                </a:solidFill>
                <a:latin typeface="Calibri"/>
              </a:rPr>
              <a:pPr defTabSz="914273">
                <a:defRPr/>
              </a:pPr>
              <a:t>30</a:t>
            </a:fld>
            <a:endParaRPr lang="en-AU" dirty="0">
              <a:solidFill>
                <a:prstClr val="black"/>
              </a:solidFill>
              <a:latin typeface="Calibri"/>
            </a:endParaRPr>
          </a:p>
        </p:txBody>
      </p:sp>
    </p:spTree>
    <p:extLst>
      <p:ext uri="{BB962C8B-B14F-4D97-AF65-F5344CB8AC3E}">
        <p14:creationId xmlns:p14="http://schemas.microsoft.com/office/powerpoint/2010/main" val="1027693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31</a:t>
            </a:fld>
            <a:endParaRPr lang="en-AU"/>
          </a:p>
        </p:txBody>
      </p:sp>
    </p:spTree>
    <p:extLst>
      <p:ext uri="{BB962C8B-B14F-4D97-AF65-F5344CB8AC3E}">
        <p14:creationId xmlns:p14="http://schemas.microsoft.com/office/powerpoint/2010/main" val="2651886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These descriptive statistics summarise some of the important features of the data set.</a:t>
            </a:r>
          </a:p>
          <a:p>
            <a:r>
              <a:rPr lang="en-AU" dirty="0"/>
              <a:t> </a:t>
            </a:r>
          </a:p>
          <a:p>
            <a:r>
              <a:rPr lang="en-AU" dirty="0"/>
              <a:t>The numbers that we’re most interested in this Foundation unit have been highlighted – and I might jump around a little bit here.</a:t>
            </a:r>
          </a:p>
          <a:p>
            <a:br>
              <a:rPr lang="en-AU" dirty="0"/>
            </a:br>
            <a:r>
              <a:rPr lang="en-AU" dirty="0"/>
              <a:t>Firstly, the </a:t>
            </a:r>
            <a:r>
              <a:rPr lang="en-AU" b="1" i="1" dirty="0"/>
              <a:t>mean</a:t>
            </a:r>
            <a:r>
              <a:rPr lang="en-AU" dirty="0"/>
              <a:t>.  This is the number of hours spent watching TV averaged over the data set.  In this data set, we asked people to tell us how many hours TV they watched per day.</a:t>
            </a:r>
          </a:p>
          <a:p>
            <a:r>
              <a:rPr lang="en-AU" dirty="0"/>
              <a:t> </a:t>
            </a:r>
          </a:p>
          <a:p>
            <a:r>
              <a:rPr lang="en-AU" dirty="0"/>
              <a:t>Some people said 2, other 4, 3 and so on.  If we want to manually calculate the mean, we just add all those numbers together, and then divide by the total people in our sample. So if I just had the times for these three people and wanted to calculate the mean, I would add 2 + 4 + 3 = 9, and then divide by 3 – the total number in this sample to get an average [or mean] of 3 hours of TV.  [Do this calculation on the board].</a:t>
            </a:r>
          </a:p>
          <a:p>
            <a:r>
              <a:rPr lang="en-AU" dirty="0"/>
              <a:t> </a:t>
            </a:r>
          </a:p>
          <a:p>
            <a:r>
              <a:rPr lang="en-AU" dirty="0"/>
              <a:t>This can be quite simple when we only have a few numbers to deal with, but in this data set we had 444 people, so it can be rather tedious to calculate – and my math’s isn’t that great. Luckily SPSS takes care of this for us.</a:t>
            </a:r>
          </a:p>
          <a:p>
            <a:r>
              <a:rPr lang="en-AU" dirty="0"/>
              <a:t> </a:t>
            </a:r>
          </a:p>
          <a:p>
            <a:r>
              <a:rPr lang="en-AU" dirty="0"/>
              <a:t>The </a:t>
            </a:r>
            <a:r>
              <a:rPr lang="en-AU" b="1" i="1" dirty="0"/>
              <a:t>minimum</a:t>
            </a:r>
            <a:r>
              <a:rPr lang="en-AU" dirty="0"/>
              <a:t> is the lowest figure – in this case zero hours of TV, and the </a:t>
            </a:r>
            <a:r>
              <a:rPr lang="en-AU" b="1" i="1" dirty="0"/>
              <a:t>maximum</a:t>
            </a:r>
            <a:r>
              <a:rPr lang="en-AU" dirty="0"/>
              <a:t> is the highest – 8.5 hours per day.</a:t>
            </a:r>
          </a:p>
          <a:p>
            <a:r>
              <a:rPr lang="en-AU" dirty="0"/>
              <a:t> </a:t>
            </a:r>
          </a:p>
          <a:p>
            <a:r>
              <a:rPr lang="en-AU" dirty="0"/>
              <a:t>The </a:t>
            </a:r>
            <a:r>
              <a:rPr lang="en-AU" b="1" i="1" dirty="0"/>
              <a:t>standard deviation</a:t>
            </a:r>
            <a:r>
              <a:rPr lang="en-AU" i="1" dirty="0"/>
              <a:t> </a:t>
            </a:r>
            <a:r>
              <a:rPr lang="en-AU" dirty="0"/>
              <a:t>tells us how far from the mean our values are, and is calculated by using the square root of the variance.</a:t>
            </a:r>
          </a:p>
          <a:p>
            <a:r>
              <a:rPr lang="en-AU" dirty="0"/>
              <a:t> </a:t>
            </a:r>
          </a:p>
          <a:p>
            <a:r>
              <a:rPr lang="en-AU" dirty="0"/>
              <a:t>So, if the standard deviation is 2, the variance is 4.  If the standard deviation is 3, the variance is 9.  In this example, the square root of 2.287 is 1.5123 – you can check this on a calculator if you like!</a:t>
            </a:r>
          </a:p>
          <a:p>
            <a:r>
              <a:rPr lang="en-AU" dirty="0"/>
              <a:t> </a:t>
            </a:r>
          </a:p>
          <a:p>
            <a:r>
              <a:rPr lang="en-AU" dirty="0"/>
              <a:t>But what actually </a:t>
            </a:r>
            <a:r>
              <a:rPr lang="en-AU" b="1" i="1" dirty="0"/>
              <a:t>is</a:t>
            </a:r>
            <a:r>
              <a:rPr lang="en-AU" dirty="0"/>
              <a:t>  the variance?  What does it tell us?</a:t>
            </a:r>
          </a:p>
          <a:p>
            <a:br>
              <a:rPr lang="en-AU" dirty="0"/>
            </a:br>
            <a:r>
              <a:rPr lang="en-AU" dirty="0"/>
              <a:t>It tells us the spread of the data by calculating how much each individual score differs from the mean.  It squares the differences and averages them.</a:t>
            </a:r>
          </a:p>
          <a:p>
            <a:r>
              <a:rPr lang="en-AU" dirty="0"/>
              <a:t> </a:t>
            </a:r>
          </a:p>
          <a:p>
            <a:r>
              <a:rPr lang="en-AU" dirty="0"/>
              <a:t>I’m not going to go into detail here.  If you want to see the workings of the formula, it’s on page 18 of the Text.</a:t>
            </a:r>
          </a:p>
          <a:p>
            <a:r>
              <a:rPr lang="en-AU" dirty="0"/>
              <a:t> </a:t>
            </a:r>
          </a:p>
          <a:p>
            <a:r>
              <a:rPr lang="en-AU" dirty="0"/>
              <a:t>We don’t use the variance figure in First Year Stats.  We focus on the </a:t>
            </a:r>
            <a:r>
              <a:rPr lang="en-AU" b="1" dirty="0"/>
              <a:t>standard deviation, </a:t>
            </a:r>
            <a:r>
              <a:rPr lang="en-AU" b="0" dirty="0"/>
              <a:t>as</a:t>
            </a:r>
            <a:r>
              <a:rPr lang="en-AU" b="1" dirty="0"/>
              <a:t> </a:t>
            </a:r>
            <a:r>
              <a:rPr lang="en-AU" dirty="0"/>
              <a:t>one of our measures of spread.</a:t>
            </a:r>
          </a:p>
          <a:p>
            <a:endParaRPr lang="en-AU" dirty="0"/>
          </a:p>
          <a:p>
            <a:r>
              <a:rPr lang="en-AU" dirty="0"/>
              <a:t>Before moving on, let’s just do a </a:t>
            </a:r>
            <a:r>
              <a:rPr lang="en-AU" b="1" dirty="0"/>
              <a:t>quick hand calculation of the mean</a:t>
            </a:r>
            <a:r>
              <a:rPr lang="en-AU" b="1" baseline="0" dirty="0"/>
              <a:t> and standard deviation </a:t>
            </a:r>
            <a:r>
              <a:rPr lang="en-AU" baseline="0" dirty="0"/>
              <a:t>…</a:t>
            </a:r>
            <a:endParaRPr lang="en-AU" dirty="0"/>
          </a:p>
          <a:p>
            <a:endParaRPr lang="en-AU" dirty="0"/>
          </a:p>
          <a:p>
            <a:endParaRPr lang="en-AU" dirty="0"/>
          </a:p>
          <a:p>
            <a:r>
              <a:rPr lang="en-AU" dirty="0"/>
              <a:t>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34</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Today we’re going to look at things like:</a:t>
            </a:r>
          </a:p>
          <a:p>
            <a:r>
              <a:rPr lang="en-AU" dirty="0"/>
              <a:t> </a:t>
            </a:r>
          </a:p>
          <a:p>
            <a:pPr lvl="0"/>
            <a:r>
              <a:rPr lang="en-AU" dirty="0"/>
              <a:t>Levels of Measurement of Variables:</a:t>
            </a:r>
          </a:p>
          <a:p>
            <a:r>
              <a:rPr lang="en-AU" dirty="0"/>
              <a:t> </a:t>
            </a:r>
          </a:p>
          <a:p>
            <a:r>
              <a:rPr lang="en-AU" dirty="0"/>
              <a:t>including information about the </a:t>
            </a:r>
          </a:p>
          <a:p>
            <a:r>
              <a:rPr lang="en-AU" dirty="0"/>
              <a:t> </a:t>
            </a:r>
          </a:p>
          <a:p>
            <a:pPr lvl="1"/>
            <a:r>
              <a:rPr lang="en-AU" dirty="0"/>
              <a:t>Descriptive statistics and Graphs</a:t>
            </a:r>
          </a:p>
          <a:p>
            <a:r>
              <a:rPr lang="en-AU" dirty="0"/>
              <a:t> </a:t>
            </a:r>
          </a:p>
          <a:p>
            <a:r>
              <a:rPr lang="en-AU" dirty="0"/>
              <a:t>We’ll have a look at some of the </a:t>
            </a:r>
          </a:p>
          <a:p>
            <a:pPr lvl="0"/>
            <a:r>
              <a:rPr lang="en-AU" dirty="0"/>
              <a:t>Output SPSS</a:t>
            </a:r>
          </a:p>
          <a:p>
            <a:r>
              <a:rPr lang="en-AU" dirty="0"/>
              <a:t>and how we can use these when</a:t>
            </a:r>
          </a:p>
          <a:p>
            <a:pPr lvl="0"/>
            <a:r>
              <a:rPr lang="en-AU" dirty="0"/>
              <a:t>Describing Distributions</a:t>
            </a:r>
          </a:p>
          <a:p>
            <a:r>
              <a:rPr lang="en-AU" dirty="0"/>
              <a:t> </a:t>
            </a:r>
          </a:p>
          <a:p>
            <a:r>
              <a:rPr lang="en-AU" dirty="0"/>
              <a:t>We also need to decide </a:t>
            </a:r>
          </a:p>
          <a:p>
            <a:pPr lvl="0"/>
            <a:r>
              <a:rPr lang="en-AU" dirty="0"/>
              <a:t>Which Analysis? / Which Procedure?</a:t>
            </a:r>
          </a:p>
          <a:p>
            <a:r>
              <a:rPr lang="en-AU" dirty="0"/>
              <a:t>to use.  This depends</a:t>
            </a:r>
            <a:r>
              <a:rPr lang="en-AU" baseline="0" dirty="0"/>
              <a:t> on the level of measurement of our variable …</a:t>
            </a:r>
            <a:endParaRPr lang="en-AU" dirty="0"/>
          </a:p>
          <a:p>
            <a:br>
              <a:rPr lang="en-AU" dirty="0"/>
            </a:br>
            <a:r>
              <a:rPr lang="en-AU" dirty="0"/>
              <a:t> We’ll then finish up with</a:t>
            </a:r>
          </a:p>
          <a:p>
            <a:pPr lvl="0"/>
            <a:r>
              <a:rPr lang="en-AU" dirty="0"/>
              <a:t>What’s Normal?</a:t>
            </a:r>
          </a:p>
          <a:p>
            <a:r>
              <a:rPr lang="en-AU" dirty="0"/>
              <a:t>And how we decide that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a:t>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introduce some</a:t>
            </a:r>
            <a:r>
              <a:rPr lang="en-AU" baseline="0" dirty="0"/>
              <a:t> notation.</a:t>
            </a:r>
          </a:p>
          <a:p>
            <a:r>
              <a:rPr lang="en-AU" baseline="0" dirty="0"/>
              <a:t>Go through slide …</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35</a:t>
            </a:fld>
            <a:endParaRPr lang="en-AU"/>
          </a:p>
        </p:txBody>
      </p:sp>
    </p:spTree>
    <p:extLst>
      <p:ext uri="{BB962C8B-B14F-4D97-AF65-F5344CB8AC3E}">
        <p14:creationId xmlns:p14="http://schemas.microsoft.com/office/powerpoint/2010/main" val="3019756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the mean equals the sum of all of the data values divided by the total number of data values.</a:t>
            </a:r>
          </a:p>
          <a:p>
            <a:endParaRPr lang="en-AU" dirty="0"/>
          </a:p>
          <a:p>
            <a:r>
              <a:rPr lang="en-AU" dirty="0"/>
              <a:t>4 + 3 + 8 = 15 divided by 3,</a:t>
            </a:r>
            <a:r>
              <a:rPr lang="en-AU" baseline="0" dirty="0"/>
              <a:t> mean = 5</a:t>
            </a:r>
          </a:p>
          <a:p>
            <a:endParaRPr lang="en-AU" baseline="0" dirty="0"/>
          </a:p>
          <a:p>
            <a:r>
              <a:rPr lang="en-AU" baseline="0" dirty="0"/>
              <a:t>Our average household size is 5 people.</a:t>
            </a:r>
          </a:p>
          <a:p>
            <a:endParaRPr lang="en-AU" baseline="0" dirty="0"/>
          </a:p>
          <a:p>
            <a:r>
              <a:rPr lang="en-AU" baseline="0" dirty="0"/>
              <a:t>Not only do we want to be able to see what the average size is, we can use another formula to calculate the standard deviation, that is, how spread out the data is …</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36</a:t>
            </a:fld>
            <a:endParaRPr lang="en-AU"/>
          </a:p>
        </p:txBody>
      </p:sp>
    </p:spTree>
    <p:extLst>
      <p:ext uri="{BB962C8B-B14F-4D97-AF65-F5344CB8AC3E}">
        <p14:creationId xmlns:p14="http://schemas.microsoft.com/office/powerpoint/2010/main" val="557685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Simplify-</a:t>
            </a:r>
            <a:r>
              <a:rPr lang="en-AU" baseline="0" dirty="0"/>
              <a:t> probably say some of this verbally only</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37</a:t>
            </a:fld>
            <a:endParaRPr lang="en-AU"/>
          </a:p>
        </p:txBody>
      </p:sp>
    </p:spTree>
    <p:extLst>
      <p:ext uri="{BB962C8B-B14F-4D97-AF65-F5344CB8AC3E}">
        <p14:creationId xmlns:p14="http://schemas.microsoft.com/office/powerpoint/2010/main" val="3820197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C00A7-258C-458F-8E38-E3F239973174}" type="slidenum">
              <a:rPr lang="en-AU" smtClean="0"/>
              <a:pPr/>
              <a:t>38</a:t>
            </a:fld>
            <a:endParaRPr lang="en-AU"/>
          </a:p>
        </p:txBody>
      </p:sp>
    </p:spTree>
    <p:extLst>
      <p:ext uri="{BB962C8B-B14F-4D97-AF65-F5344CB8AC3E}">
        <p14:creationId xmlns:p14="http://schemas.microsoft.com/office/powerpoint/2010/main" val="1431113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C00A7-258C-458F-8E38-E3F239973174}" type="slidenum">
              <a:rPr lang="en-AU" smtClean="0"/>
              <a:pPr/>
              <a:t>39</a:t>
            </a:fld>
            <a:endParaRPr lang="en-AU"/>
          </a:p>
        </p:txBody>
      </p:sp>
    </p:spTree>
    <p:extLst>
      <p:ext uri="{BB962C8B-B14F-4D97-AF65-F5344CB8AC3E}">
        <p14:creationId xmlns:p14="http://schemas.microsoft.com/office/powerpoint/2010/main" val="16500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6C0D9BD-BE42-4090-8468-43C2278F22D2}" type="slidenum">
              <a:rPr lang="en-US" smtClean="0"/>
              <a:pPr/>
              <a:t>40</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07840" y="4721228"/>
            <a:ext cx="4989936" cy="4471987"/>
          </a:xfrm>
          <a:noFill/>
          <a:ln/>
        </p:spPr>
        <p:txBody>
          <a:bodyPr/>
          <a:lstStyle/>
          <a:p>
            <a:r>
              <a:rPr lang="en-AU" dirty="0"/>
              <a:t>With the first histogram which is approximately symmetric, we would use the mean – the average – as our measure of centre.</a:t>
            </a:r>
          </a:p>
          <a:p>
            <a:r>
              <a:rPr lang="en-AU" dirty="0"/>
              <a:t> </a:t>
            </a:r>
          </a:p>
          <a:p>
            <a:r>
              <a:rPr lang="en-AU" dirty="0"/>
              <a:t>For example, we would say something like:</a:t>
            </a:r>
          </a:p>
          <a:p>
            <a:r>
              <a:rPr lang="en-AU" dirty="0"/>
              <a:t> </a:t>
            </a:r>
          </a:p>
          <a:p>
            <a:r>
              <a:rPr lang="en-AU" dirty="0"/>
              <a:t>“In this sample, the average number of hours of TV watched per day was 4 hours”.</a:t>
            </a:r>
          </a:p>
          <a:p>
            <a:r>
              <a:rPr lang="en-AU" dirty="0"/>
              <a:t> </a:t>
            </a:r>
          </a:p>
          <a:p>
            <a:r>
              <a:rPr lang="en-AU" dirty="0"/>
              <a:t>When we have skewed data, whether Positive or Negative, it is more appropriate to use the </a:t>
            </a:r>
            <a:r>
              <a:rPr lang="en-AU" b="1" i="1" dirty="0"/>
              <a:t>median</a:t>
            </a:r>
            <a:r>
              <a:rPr lang="en-AU" dirty="0"/>
              <a:t>  as our measure of centre, because the median is the middle number.  It divides our distribution into two equal halves, and is less affected by any outliers or long tail.</a:t>
            </a:r>
            <a:br>
              <a:rPr lang="en-AU" dirty="0"/>
            </a:br>
            <a:endParaRPr lang="en-AU" dirty="0"/>
          </a:p>
          <a:p>
            <a:r>
              <a:rPr lang="en-AU" dirty="0"/>
              <a:t>Using the median as the measure of centre would require a change to the statement we can make about the distribution.</a:t>
            </a:r>
          </a:p>
          <a:p>
            <a:r>
              <a:rPr lang="en-AU" dirty="0"/>
              <a:t> </a:t>
            </a:r>
          </a:p>
          <a:p>
            <a:r>
              <a:rPr lang="en-AU" dirty="0"/>
              <a:t>Let’s just use the Hours of TV watched analogy to look at the interpretation of the median …</a:t>
            </a:r>
          </a:p>
          <a:p>
            <a:pPr eaLnBrk="1" hangingPunct="1"/>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 through bit about ordering.</a:t>
            </a:r>
          </a:p>
          <a:p>
            <a:endParaRPr lang="en-AU" dirty="0"/>
          </a:p>
          <a:p>
            <a:r>
              <a:rPr lang="en-AU" dirty="0"/>
              <a:t>For very small</a:t>
            </a:r>
            <a:r>
              <a:rPr lang="en-AU" baseline="0" dirty="0"/>
              <a:t> data sets, it can be quick and convenient to calculate the median by hand.  For larger data sets though, it is more convenient to use a computer package such as SPSS.</a:t>
            </a:r>
          </a:p>
          <a:p>
            <a:endParaRPr lang="en-AU" baseline="0" dirty="0"/>
          </a:p>
          <a:p>
            <a:r>
              <a:rPr lang="en-AU" baseline="0" dirty="0"/>
              <a:t>In this example, sorted data for the variable of height becomes 153, 167, 168, 172, 181, 205.</a:t>
            </a:r>
          </a:p>
          <a:p>
            <a:endParaRPr lang="en-AU" baseline="0" dirty="0"/>
          </a:p>
          <a:p>
            <a:r>
              <a:rPr lang="en-AU" baseline="0" dirty="0"/>
              <a:t>There are an even number of values so the median is the average of the middle two values (168 and 172), therefore the median is 168 + 172 = 340 divided by 2 = </a:t>
            </a:r>
            <a:r>
              <a:rPr lang="en-AU" b="1" baseline="0" dirty="0"/>
              <a:t>170 </a:t>
            </a:r>
          </a:p>
          <a:p>
            <a:endParaRPr lang="en-AU" b="1" baseline="0" dirty="0"/>
          </a:p>
          <a:p>
            <a:r>
              <a:rPr lang="en-AU" b="0" baseline="0" dirty="0"/>
              <a:t>To summarise ...</a:t>
            </a:r>
            <a:endParaRPr lang="en-AU" b="0"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41</a:t>
            </a:fld>
            <a:endParaRPr lang="en-AU"/>
          </a:p>
        </p:txBody>
      </p:sp>
    </p:spTree>
    <p:extLst>
      <p:ext uri="{BB962C8B-B14F-4D97-AF65-F5344CB8AC3E}">
        <p14:creationId xmlns:p14="http://schemas.microsoft.com/office/powerpoint/2010/main" val="642640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C00A7-258C-458F-8E38-E3F239973174}" type="slidenum">
              <a:rPr lang="en-AU" smtClean="0"/>
              <a:pPr/>
              <a:t>44</a:t>
            </a:fld>
            <a:endParaRPr lang="en-AU"/>
          </a:p>
        </p:txBody>
      </p:sp>
    </p:spTree>
    <p:extLst>
      <p:ext uri="{BB962C8B-B14F-4D97-AF65-F5344CB8AC3E}">
        <p14:creationId xmlns:p14="http://schemas.microsoft.com/office/powerpoint/2010/main" val="2519683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 through slide.</a:t>
            </a:r>
          </a:p>
          <a:p>
            <a:endParaRPr lang="en-AU" dirty="0"/>
          </a:p>
          <a:p>
            <a:r>
              <a:rPr lang="en-AU" dirty="0"/>
              <a:t>As another example …</a:t>
            </a:r>
          </a:p>
        </p:txBody>
      </p:sp>
      <p:sp>
        <p:nvSpPr>
          <p:cNvPr id="4" name="Slide Number Placeholder 3"/>
          <p:cNvSpPr>
            <a:spLocks noGrp="1"/>
          </p:cNvSpPr>
          <p:nvPr>
            <p:ph type="sldNum" sz="quarter" idx="10"/>
          </p:nvPr>
        </p:nvSpPr>
        <p:spPr/>
        <p:txBody>
          <a:bodyPr/>
          <a:lstStyle/>
          <a:p>
            <a:fld id="{FFAC00A7-258C-458F-8E38-E3F239973174}" type="slidenum">
              <a:rPr lang="en-AU" smtClean="0"/>
              <a:pPr/>
              <a:t>45</a:t>
            </a:fld>
            <a:endParaRPr lang="en-AU"/>
          </a:p>
        </p:txBody>
      </p:sp>
    </p:spTree>
    <p:extLst>
      <p:ext uri="{BB962C8B-B14F-4D97-AF65-F5344CB8AC3E}">
        <p14:creationId xmlns:p14="http://schemas.microsoft.com/office/powerpoint/2010/main" val="2732838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some Australian Bureau of Statistics information for disposable household income.</a:t>
            </a:r>
          </a:p>
          <a:p>
            <a:endParaRPr lang="en-AU" dirty="0"/>
          </a:p>
          <a:p>
            <a:r>
              <a:rPr lang="en-AU" dirty="0"/>
              <a:t>The income estimates are adjusted by equivalence factors to standardise the estimates with respect to household size and composition, while taking into account the economies of scale that arise from the sharing of dwellings.</a:t>
            </a:r>
          </a:p>
          <a:p>
            <a:endParaRPr lang="en-AU" dirty="0"/>
          </a:p>
          <a:p>
            <a:r>
              <a:rPr lang="en-AU" dirty="0"/>
              <a:t>ABS reports the </a:t>
            </a:r>
            <a:r>
              <a:rPr lang="en-AU" b="1" dirty="0"/>
              <a:t>median as $790 </a:t>
            </a:r>
            <a:r>
              <a:rPr lang="en-AU" dirty="0"/>
              <a:t>and the </a:t>
            </a:r>
            <a:r>
              <a:rPr lang="en-AU" b="1" dirty="0"/>
              <a:t>mean as $918 </a:t>
            </a:r>
            <a:r>
              <a:rPr lang="en-AU" dirty="0"/>
              <a:t>per week.  </a:t>
            </a:r>
          </a:p>
          <a:p>
            <a:r>
              <a:rPr lang="en-AU" dirty="0"/>
              <a:t>Therefore, the distribution is </a:t>
            </a:r>
            <a:r>
              <a:rPr lang="en-AU" b="1" dirty="0"/>
              <a:t>positively skewed</a:t>
            </a:r>
            <a:r>
              <a:rPr lang="en-AU" dirty="0"/>
              <a:t>.</a:t>
            </a:r>
          </a:p>
          <a:p>
            <a:r>
              <a:rPr lang="en-AU" dirty="0"/>
              <a:t>The median is more representative of typical weekly household income as the mean has been affected by those households with unusually high incomes.</a:t>
            </a:r>
          </a:p>
          <a:p>
            <a:endParaRPr lang="en-AU" dirty="0"/>
          </a:p>
          <a:p>
            <a:pPr defTabSz="914013">
              <a:defRPr/>
            </a:pPr>
            <a:r>
              <a:rPr lang="en-AU" dirty="0"/>
              <a:t>Another way to convey information about the distribution is to use the Percentiles Table.</a:t>
            </a:r>
          </a:p>
          <a:p>
            <a:pPr defTabSz="914013">
              <a:defRPr/>
            </a:pPr>
            <a:endParaRPr lang="en-AU" dirty="0"/>
          </a:p>
          <a:p>
            <a:pPr defTabSz="914013">
              <a:defRPr/>
            </a:pPr>
            <a:r>
              <a:rPr lang="en-AU" dirty="0"/>
              <a:t>In the graph shown here, P10 represents the 10</a:t>
            </a:r>
            <a:r>
              <a:rPr lang="en-AU" baseline="30000" dirty="0"/>
              <a:t>th</a:t>
            </a:r>
            <a:r>
              <a:rPr lang="en-AU" dirty="0"/>
              <a:t> percentile of $379 and P90 is the 90</a:t>
            </a:r>
            <a:r>
              <a:rPr lang="en-AU" baseline="30000" dirty="0"/>
              <a:t>th</a:t>
            </a:r>
            <a:r>
              <a:rPr lang="en-AU" dirty="0"/>
              <a:t> percentile of $1555.</a:t>
            </a:r>
          </a:p>
          <a:p>
            <a:pPr defTabSz="914013">
              <a:defRPr/>
            </a:pPr>
            <a:endParaRPr lang="en-AU" dirty="0">
              <a:solidFill>
                <a:prstClr val="black"/>
              </a:solidFill>
            </a:endParaRPr>
          </a:p>
          <a:p>
            <a:pPr defTabSz="914013">
              <a:defRPr/>
            </a:pPr>
            <a:r>
              <a:rPr lang="en-AU" dirty="0">
                <a:solidFill>
                  <a:prstClr val="black"/>
                </a:solidFill>
              </a:rPr>
              <a:t>A person with household income of $379 per week, sits at the lower end of the range.  Only 10% of households have an income lower than that.</a:t>
            </a:r>
          </a:p>
          <a:p>
            <a:pPr defTabSz="914013">
              <a:defRPr/>
            </a:pPr>
            <a:endParaRPr lang="en-AU" dirty="0">
              <a:solidFill>
                <a:prstClr val="black"/>
              </a:solidFill>
            </a:endParaRPr>
          </a:p>
          <a:p>
            <a:pPr defTabSz="914013">
              <a:defRPr/>
            </a:pPr>
            <a:r>
              <a:rPr lang="en-AU" dirty="0">
                <a:solidFill>
                  <a:prstClr val="black"/>
                </a:solidFill>
              </a:rPr>
              <a:t>We can also use the percentiles table to place ourselves in the distribution – so back to our hours of TV and our SPSS output ...</a:t>
            </a:r>
          </a:p>
        </p:txBody>
      </p:sp>
      <p:sp>
        <p:nvSpPr>
          <p:cNvPr id="4" name="Slide Number Placeholder 3"/>
          <p:cNvSpPr>
            <a:spLocks noGrp="1"/>
          </p:cNvSpPr>
          <p:nvPr>
            <p:ph type="sldNum" sz="quarter" idx="10"/>
          </p:nvPr>
        </p:nvSpPr>
        <p:spPr/>
        <p:txBody>
          <a:bodyPr/>
          <a:lstStyle/>
          <a:p>
            <a:fld id="{FFAC00A7-258C-458F-8E38-E3F239973174}" type="slidenum">
              <a:rPr lang="en-AU" smtClean="0"/>
              <a:pPr/>
              <a:t>46</a:t>
            </a:fld>
            <a:endParaRPr lang="en-AU"/>
          </a:p>
        </p:txBody>
      </p:sp>
    </p:spTree>
    <p:extLst>
      <p:ext uri="{BB962C8B-B14F-4D97-AF65-F5344CB8AC3E}">
        <p14:creationId xmlns:p14="http://schemas.microsoft.com/office/powerpoint/2010/main" val="364672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AU" dirty="0"/>
              <a:t>Last week, we talked about the importance of critically thinking about the statistics that we hear.  How much stock should we take of them?  Are they good – or bad stats?</a:t>
            </a:r>
          </a:p>
          <a:p>
            <a:r>
              <a:rPr lang="en-AU" dirty="0"/>
              <a:t> </a:t>
            </a:r>
          </a:p>
          <a:p>
            <a:r>
              <a:rPr lang="en-AU" dirty="0"/>
              <a:t>We also looked at what a population might be.  In statistics, when we refer to populations we might be talking about people.  But equally, we might be talking about objects or events.</a:t>
            </a:r>
          </a:p>
          <a:p>
            <a:r>
              <a:rPr lang="en-AU" dirty="0"/>
              <a:t> </a:t>
            </a:r>
          </a:p>
          <a:p>
            <a:r>
              <a:rPr lang="en-AU" dirty="0"/>
              <a:t>A population is all of the ‘things’ that we are interested in.  If we are wanting to find out the proportion of Melbourne trains that run late, what</a:t>
            </a:r>
            <a:r>
              <a:rPr lang="en-AU" baseline="0" dirty="0"/>
              <a:t> would our </a:t>
            </a:r>
            <a:r>
              <a:rPr lang="en-AU" dirty="0"/>
              <a:t>population be? … ALL Melbourne trains.</a:t>
            </a:r>
          </a:p>
          <a:p>
            <a:r>
              <a:rPr lang="en-AU" dirty="0"/>
              <a:t> </a:t>
            </a:r>
          </a:p>
          <a:p>
            <a:r>
              <a:rPr lang="en-AU" dirty="0"/>
              <a:t>Because it is difficult to measure the entire population of ‘things’ when conducting a study, we usually use a sample.  This sample, however, </a:t>
            </a:r>
            <a:r>
              <a:rPr lang="en-AU" b="1" i="1" dirty="0"/>
              <a:t>must</a:t>
            </a:r>
            <a:r>
              <a:rPr lang="en-AU" dirty="0"/>
              <a:t> be representative of the population of interest if we want to infer our findings to that particular population.</a:t>
            </a:r>
          </a:p>
          <a:p>
            <a:r>
              <a:rPr lang="en-AU" dirty="0"/>
              <a:t> </a:t>
            </a:r>
          </a:p>
          <a:p>
            <a:r>
              <a:rPr lang="en-AU" dirty="0"/>
              <a:t>If we wanted to undertake a study of the population of Australia, there is no real use in using a sample of STA10003 students.  Although you are part of that population, you are not truly representative of it.  We wouldn’t be including any very young people, or any older people.</a:t>
            </a:r>
          </a:p>
          <a:p>
            <a:r>
              <a:rPr lang="en-AU" dirty="0"/>
              <a:t> </a:t>
            </a:r>
          </a:p>
          <a:p>
            <a:r>
              <a:rPr lang="en-AU" dirty="0"/>
              <a:t>When we conduct studies, we use variables to measure whatever it is we want to measure.  Last week we talked about the height [which is the variable] of female STA10003 students [the population of interest].</a:t>
            </a:r>
          </a:p>
          <a:p>
            <a:r>
              <a:rPr lang="en-AU" dirty="0"/>
              <a:t> </a:t>
            </a:r>
          </a:p>
          <a:p>
            <a:r>
              <a:rPr lang="en-AU" dirty="0"/>
              <a:t>We also looked at proportions and percentages, so let’s just do some quick calculations …</a:t>
            </a:r>
          </a:p>
        </p:txBody>
      </p:sp>
      <p:sp>
        <p:nvSpPr>
          <p:cNvPr id="4" name="Slide Number Placeholder 3"/>
          <p:cNvSpPr>
            <a:spLocks noGrp="1"/>
          </p:cNvSpPr>
          <p:nvPr>
            <p:ph type="sldNum" sz="quarter" idx="10"/>
          </p:nvPr>
        </p:nvSpPr>
        <p:spPr/>
        <p:txBody>
          <a:bodyPr/>
          <a:lstStyle/>
          <a:p>
            <a:fld id="{FFAC00A7-258C-458F-8E38-E3F239973174}" type="slidenum">
              <a:rPr lang="en-AU" smtClean="0"/>
              <a:pPr/>
              <a:t>5</a:t>
            </a:fld>
            <a:endParaRPr lang="en-AU"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Refer</a:t>
            </a:r>
            <a:r>
              <a:rPr lang="en-AU" baseline="0" dirty="0"/>
              <a:t> back to slide 27  …</a:t>
            </a:r>
          </a:p>
          <a:p>
            <a:endParaRPr lang="en-AU" baseline="0" dirty="0"/>
          </a:p>
          <a:p>
            <a:pPr defTabSz="914273">
              <a:defRPr/>
            </a:pPr>
            <a:r>
              <a:rPr lang="en-AU" dirty="0"/>
              <a:t>Another way to convey information about the distribution is to use the Percentiles Table.</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49</a:t>
            </a:fld>
            <a:endParaRPr lang="en-AU"/>
          </a:p>
        </p:txBody>
      </p:sp>
    </p:spTree>
    <p:extLst>
      <p:ext uri="{BB962C8B-B14F-4D97-AF65-F5344CB8AC3E}">
        <p14:creationId xmlns:p14="http://schemas.microsoft.com/office/powerpoint/2010/main" val="1004509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a:p>
            <a:endParaRPr lang="en-AU" dirty="0"/>
          </a:p>
          <a:p>
            <a:r>
              <a:rPr lang="en-AU" dirty="0"/>
              <a:t>SPSS</a:t>
            </a:r>
            <a:r>
              <a:rPr lang="en-AU" baseline="0" dirty="0"/>
              <a:t> produces a percentiles table [when we request it] – which </a:t>
            </a:r>
            <a:r>
              <a:rPr lang="en-AU" baseline="0"/>
              <a:t>allows us</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50</a:t>
            </a:fld>
            <a:endParaRPr lang="en-AU"/>
          </a:p>
        </p:txBody>
      </p:sp>
    </p:spTree>
    <p:extLst>
      <p:ext uri="{BB962C8B-B14F-4D97-AF65-F5344CB8AC3E}">
        <p14:creationId xmlns:p14="http://schemas.microsoft.com/office/powerpoint/2010/main" val="2496460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a:p>
            <a:endParaRPr lang="en-AU" dirty="0"/>
          </a:p>
          <a:p>
            <a:r>
              <a:rPr lang="en-AU" dirty="0"/>
              <a:t>SPSS</a:t>
            </a:r>
            <a:r>
              <a:rPr lang="en-AU" baseline="0" dirty="0"/>
              <a:t> produces a percentiles table [when we request it] – which allows us</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51</a:t>
            </a:fld>
            <a:endParaRPr lang="en-AU"/>
          </a:p>
        </p:txBody>
      </p:sp>
    </p:spTree>
    <p:extLst>
      <p:ext uri="{BB962C8B-B14F-4D97-AF65-F5344CB8AC3E}">
        <p14:creationId xmlns:p14="http://schemas.microsoft.com/office/powerpoint/2010/main" val="3919145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AU" baseline="0" dirty="0"/>
              <a:t>This is the percentiles table produced using SPSS.</a:t>
            </a:r>
            <a:endParaRPr lang="en-AU" dirty="0"/>
          </a:p>
          <a:p>
            <a:endParaRPr lang="en-AU" dirty="0"/>
          </a:p>
          <a:p>
            <a:r>
              <a:rPr lang="en-AU" dirty="0"/>
              <a:t>The percentiles represent the percentage of respondents in the sample who measured </a:t>
            </a:r>
            <a:r>
              <a:rPr lang="en-AU" b="1" i="1" dirty="0"/>
              <a:t>at or </a:t>
            </a:r>
            <a:r>
              <a:rPr lang="en-AU" b="1" i="1" u="sng" dirty="0"/>
              <a:t>less than</a:t>
            </a:r>
            <a:r>
              <a:rPr lang="en-AU" b="1" i="1" dirty="0"/>
              <a:t>  </a:t>
            </a:r>
            <a:r>
              <a:rPr lang="en-AU" dirty="0"/>
              <a:t>the specified value.</a:t>
            </a:r>
          </a:p>
          <a:p>
            <a:r>
              <a:rPr lang="en-AU" dirty="0"/>
              <a:t> </a:t>
            </a:r>
          </a:p>
          <a:p>
            <a:r>
              <a:rPr lang="en-AU" dirty="0"/>
              <a:t>In this example, we can say that 5% of people eat one or less than one</a:t>
            </a:r>
            <a:r>
              <a:rPr lang="en-AU" baseline="0" dirty="0"/>
              <a:t> serve of vegetables per day ..</a:t>
            </a:r>
            <a:r>
              <a:rPr lang="en-AU" dirty="0"/>
              <a:t>.</a:t>
            </a:r>
          </a:p>
          <a:p>
            <a:r>
              <a:rPr lang="en-AU" dirty="0"/>
              <a:t> </a:t>
            </a:r>
          </a:p>
          <a:p>
            <a:r>
              <a:rPr lang="en-AU" dirty="0"/>
              <a:t>The median sits at the 50% percentile.</a:t>
            </a:r>
          </a:p>
          <a:p>
            <a:endParaRPr lang="en-AU" dirty="0"/>
          </a:p>
          <a:p>
            <a:r>
              <a:rPr lang="en-AU" b="1" dirty="0"/>
              <a:t>We can use this information</a:t>
            </a:r>
            <a:r>
              <a:rPr lang="en-AU" b="1" baseline="0" dirty="0"/>
              <a:t> to ‘place ourselves’ in the distribution</a:t>
            </a:r>
            <a:r>
              <a:rPr lang="en-AU" dirty="0"/>
              <a:t>.</a:t>
            </a:r>
          </a:p>
          <a:p>
            <a:r>
              <a:rPr lang="en-AU" dirty="0"/>
              <a:t> </a:t>
            </a:r>
          </a:p>
          <a:p>
            <a:r>
              <a:rPr lang="en-AU" dirty="0"/>
              <a:t>We use the Percentiles mostly to indicate </a:t>
            </a:r>
            <a:r>
              <a:rPr lang="en-AU" b="1" i="1" dirty="0"/>
              <a:t>typical</a:t>
            </a:r>
            <a:r>
              <a:rPr lang="en-AU" dirty="0"/>
              <a:t>  values in the sample.</a:t>
            </a:r>
          </a:p>
          <a:p>
            <a:r>
              <a:rPr lang="en-AU" dirty="0"/>
              <a:t> </a:t>
            </a:r>
          </a:p>
          <a:p>
            <a:r>
              <a:rPr lang="en-AU" dirty="0"/>
              <a:t>And we commonly use the </a:t>
            </a:r>
            <a:r>
              <a:rPr lang="en-AU" b="1" dirty="0"/>
              <a:t>middle 50%, </a:t>
            </a:r>
            <a:r>
              <a:rPr lang="en-AU" dirty="0"/>
              <a:t>- which is also referred to as the Interquartile Range – to indicate the typical.</a:t>
            </a:r>
          </a:p>
          <a:p>
            <a:r>
              <a:rPr lang="en-AU" dirty="0"/>
              <a:t> </a:t>
            </a:r>
          </a:p>
          <a:p>
            <a:r>
              <a:rPr lang="en-AU" dirty="0"/>
              <a:t>Just as the median split the distribution into two equal halves (50% watch </a:t>
            </a:r>
            <a:r>
              <a:rPr lang="en-AU" b="1" i="1" dirty="0"/>
              <a:t>less than</a:t>
            </a:r>
            <a:r>
              <a:rPr lang="en-AU" dirty="0"/>
              <a:t>  4 hours per day </a:t>
            </a:r>
            <a:r>
              <a:rPr lang="en-AU" b="1" i="1" dirty="0"/>
              <a:t>or</a:t>
            </a:r>
            <a:r>
              <a:rPr lang="en-AU" dirty="0"/>
              <a:t>  50% watch 4 </a:t>
            </a:r>
            <a:r>
              <a:rPr lang="en-AU" b="1" i="1" dirty="0"/>
              <a:t>or more </a:t>
            </a:r>
            <a:r>
              <a:rPr lang="en-AU" dirty="0"/>
              <a:t>hours per day), the quartiles splits the distribution into four parts.</a:t>
            </a:r>
          </a:p>
          <a:p>
            <a:r>
              <a:rPr lang="en-AU" dirty="0"/>
              <a:t> </a:t>
            </a:r>
          </a:p>
          <a:p>
            <a:r>
              <a:rPr lang="en-AU" dirty="0"/>
              <a:t>Lower than 25%, between 25% and 50%, between 50% and 75%, and between 75% and 100%.</a:t>
            </a:r>
          </a:p>
          <a:p>
            <a:r>
              <a:rPr lang="en-AU" dirty="0"/>
              <a:t> </a:t>
            </a:r>
          </a:p>
          <a:p>
            <a:r>
              <a:rPr lang="en-AU" dirty="0"/>
              <a:t>Using the middle 50% - the Interquartile Range or the IQR – is more useful than using the Range – which uses the Maximum minus the Minimum, because it is not affected too much by the presence of outliers.</a:t>
            </a:r>
          </a:p>
          <a:p>
            <a:br>
              <a:rPr lang="en-AU" dirty="0"/>
            </a:br>
            <a:r>
              <a:rPr lang="en-AU" dirty="0"/>
              <a:t>So in the TV hours example, using the middle 50%, we can say that ‘</a:t>
            </a:r>
            <a:r>
              <a:rPr lang="en-AU" b="1" i="1" dirty="0"/>
              <a:t>typically’</a:t>
            </a:r>
            <a:r>
              <a:rPr lang="en-AU" dirty="0"/>
              <a:t>, people watch between </a:t>
            </a:r>
            <a:r>
              <a:rPr lang="en-AU" b="1" dirty="0"/>
              <a:t>3 and 5 hours </a:t>
            </a:r>
            <a:r>
              <a:rPr lang="en-AU" dirty="0"/>
              <a:t>of TV per day.  This is much more</a:t>
            </a:r>
            <a:r>
              <a:rPr lang="en-AU" baseline="0" dirty="0"/>
              <a:t> informative than stating the value of the IQR 5 – 3 = 2 …</a:t>
            </a:r>
            <a:endParaRPr lang="en-AU" dirty="0"/>
          </a:p>
          <a:p>
            <a:r>
              <a:rPr lang="en-AU" dirty="0"/>
              <a:t> </a:t>
            </a:r>
          </a:p>
          <a:p>
            <a:r>
              <a:rPr lang="en-AU" dirty="0"/>
              <a:t>We can also use the </a:t>
            </a:r>
            <a:r>
              <a:rPr lang="en-AU" b="1" dirty="0"/>
              <a:t>Box Plot</a:t>
            </a:r>
            <a:r>
              <a:rPr lang="en-AU" dirty="0"/>
              <a:t> to give us this information.</a:t>
            </a:r>
          </a:p>
          <a:p>
            <a:r>
              <a:rPr lang="en-AU" dirty="0"/>
              <a:t> </a:t>
            </a:r>
          </a:p>
          <a:p>
            <a:r>
              <a:rPr lang="en-AU" dirty="0"/>
              <a:t>When calculating figures for the Box Plot, </a:t>
            </a:r>
            <a:r>
              <a:rPr lang="en-AU" b="1" i="1" dirty="0"/>
              <a:t>all</a:t>
            </a:r>
            <a:r>
              <a:rPr lang="en-AU" dirty="0"/>
              <a:t>  of the values are re-ordered from lowest to highest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52</a:t>
            </a:fld>
            <a:endParaRPr lang="en-AU"/>
          </a:p>
        </p:txBody>
      </p:sp>
    </p:spTree>
    <p:extLst>
      <p:ext uri="{BB962C8B-B14F-4D97-AF65-F5344CB8AC3E}">
        <p14:creationId xmlns:p14="http://schemas.microsoft.com/office/powerpoint/2010/main" val="2981619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Here we can see that Q1 [1 serve] matches the 25th percentile, Q2 the 50th percentile or the median, and Q3 the 75th</a:t>
            </a:r>
            <a:r>
              <a:rPr lang="en-AU" baseline="30000" dirty="0"/>
              <a:t> </a:t>
            </a:r>
            <a:r>
              <a:rPr lang="en-AU" dirty="0"/>
              <a:t>percentile.</a:t>
            </a:r>
          </a:p>
          <a:p>
            <a:r>
              <a:rPr lang="en-AU" dirty="0"/>
              <a:t> </a:t>
            </a:r>
          </a:p>
          <a:p>
            <a:r>
              <a:rPr lang="en-AU" dirty="0"/>
              <a:t>So there are various places in the SPSS output that gives us the same information.  Note, however, that the percentiles table does NOT give us the minimum</a:t>
            </a:r>
            <a:r>
              <a:rPr lang="en-AU" baseline="0" dirty="0"/>
              <a:t> and maximum values.  These we can get from our </a:t>
            </a:r>
            <a:r>
              <a:rPr lang="en-AU" baseline="0" dirty="0" err="1"/>
              <a:t>descriptives</a:t>
            </a:r>
            <a:r>
              <a:rPr lang="en-AU" baseline="0" dirty="0"/>
              <a:t> table  or by looking at our box plot …</a:t>
            </a:r>
            <a:endParaRPr lang="en-AU" dirty="0"/>
          </a:p>
          <a:p>
            <a:br>
              <a:rPr lang="en-AU" dirty="0"/>
            </a:b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53</a:t>
            </a:fld>
            <a:endParaRPr lang="en-AU"/>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Here we can see that Q1 [1 serve] matches the 25th percentile, Q2 the 50th percentile or the median, and Q3 the 75th</a:t>
            </a:r>
            <a:r>
              <a:rPr lang="en-AU" baseline="30000" dirty="0"/>
              <a:t> </a:t>
            </a:r>
            <a:r>
              <a:rPr lang="en-AU" dirty="0"/>
              <a:t>percentile.</a:t>
            </a:r>
          </a:p>
          <a:p>
            <a:r>
              <a:rPr lang="en-AU" dirty="0"/>
              <a:t> </a:t>
            </a:r>
          </a:p>
          <a:p>
            <a:r>
              <a:rPr lang="en-AU" dirty="0"/>
              <a:t>So there are various places in the SPSS output that gives us the same information.  Note, however, that the percentiles table does NOT give us the minimum</a:t>
            </a:r>
            <a:r>
              <a:rPr lang="en-AU" baseline="0" dirty="0"/>
              <a:t> and maximum values.  These we can get from our </a:t>
            </a:r>
            <a:r>
              <a:rPr lang="en-AU" baseline="0" dirty="0" err="1"/>
              <a:t>descriptives</a:t>
            </a:r>
            <a:r>
              <a:rPr lang="en-AU" baseline="0" dirty="0"/>
              <a:t> table  or by looking at our box plot</a:t>
            </a:r>
          </a:p>
          <a:p>
            <a:endParaRPr lang="en-AU" baseline="0" dirty="0"/>
          </a:p>
          <a:p>
            <a:r>
              <a:rPr lang="en-AU" baseline="0" dirty="0"/>
              <a:t>So the Boxplot information provides us with the 5 number summary [Minimum / Q1 / Q2 or Median / Q3 / Maximum</a:t>
            </a:r>
          </a:p>
          <a:p>
            <a:endParaRPr lang="en-AU" baseline="0" dirty="0"/>
          </a:p>
          <a:p>
            <a:r>
              <a:rPr lang="en-AU" baseline="0" dirty="0"/>
              <a:t>SPSS also indicates with either a circle or asterisk any extreme values …</a:t>
            </a:r>
            <a:endParaRPr lang="en-AU" dirty="0"/>
          </a:p>
          <a:p>
            <a:br>
              <a:rPr lang="en-AU" dirty="0"/>
            </a:b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54</a:t>
            </a:fld>
            <a:endParaRPr lang="en-AU"/>
          </a:p>
        </p:txBody>
      </p:sp>
    </p:spTree>
    <p:extLst>
      <p:ext uri="{BB962C8B-B14F-4D97-AF65-F5344CB8AC3E}">
        <p14:creationId xmlns:p14="http://schemas.microsoft.com/office/powerpoint/2010/main" val="3819920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 </a:t>
            </a:r>
          </a:p>
          <a:p>
            <a:r>
              <a:rPr lang="en-AU" dirty="0"/>
              <a:t>The circles indicate that these</a:t>
            </a:r>
            <a:r>
              <a:rPr lang="en-AU" baseline="0" dirty="0"/>
              <a:t> values are higher than the rest … but calculated extreme values.  We do need to be aware of these as if the value is separated from the rest of the other values, we would consider this as an extreme value [outlier].</a:t>
            </a:r>
          </a:p>
          <a:p>
            <a:endParaRPr lang="en-AU" baseline="0" dirty="0"/>
          </a:p>
          <a:p>
            <a:r>
              <a:rPr lang="en-AU" baseline="0" dirty="0"/>
              <a:t>If an asterisk is shown [and we’ll come across some of these], this is a calculated extreme value.  By this I mean that the value indicated by the asterisk is calculated as being at least 1.5 times the IQR above Q3 or below Q1.  So the IQR is the ‘box’ and any value 1.5 times this above or below are outliers.</a:t>
            </a:r>
          </a:p>
          <a:p>
            <a:endParaRPr lang="en-AU" baseline="0" dirty="0"/>
          </a:p>
          <a:p>
            <a:r>
              <a:rPr lang="en-AU" baseline="0" dirty="0"/>
              <a:t>Using boxplots is useful if we are trying to make ‘educated comparisons’ of information.  Consider ...  </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56</a:t>
            </a:fld>
            <a:endParaRPr lang="en-AU"/>
          </a:p>
        </p:txBody>
      </p:sp>
    </p:spTree>
    <p:extLst>
      <p:ext uri="{BB962C8B-B14F-4D97-AF65-F5344CB8AC3E}">
        <p14:creationId xmlns:p14="http://schemas.microsoft.com/office/powerpoint/2010/main" val="2712075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AU" dirty="0"/>
              <a:t>The Box Plots show us the ‘5 number Summary’ for each of our travel times for the various modes of transport fairly clearly - particularly when they are shown together like this.</a:t>
            </a:r>
          </a:p>
          <a:p>
            <a:r>
              <a:rPr lang="en-AU" dirty="0"/>
              <a:t> </a:t>
            </a:r>
          </a:p>
          <a:p>
            <a:r>
              <a:rPr lang="en-AU" dirty="0"/>
              <a:t>When we ask for Box Plots, SPSS puts the labels at the bottom of the graph - with the plots shown vertically.  I tend to rotate them so that they are sitting horizontally on top of one another rather than beside one another.  It’s a personal thing, and we’ll show you how to do this in the tutorials should you prefer it in this format.</a:t>
            </a:r>
          </a:p>
          <a:p>
            <a:br>
              <a:rPr lang="en-AU" dirty="0"/>
            </a:br>
            <a:r>
              <a:rPr lang="en-AU" dirty="0"/>
              <a:t>I’d like you to spend a few minutes chatting amongst yourselves about the distributions, and to come up with </a:t>
            </a:r>
            <a:r>
              <a:rPr lang="en-AU" b="1" dirty="0"/>
              <a:t>YOUR</a:t>
            </a:r>
            <a:r>
              <a:rPr lang="en-AU" dirty="0"/>
              <a:t> preferred mode of transport – </a:t>
            </a:r>
            <a:r>
              <a:rPr lang="en-AU" b="1" dirty="0"/>
              <a:t>based on the output shown</a:t>
            </a:r>
            <a:r>
              <a:rPr lang="en-AU" dirty="0"/>
              <a:t>.</a:t>
            </a:r>
          </a:p>
          <a:p>
            <a:r>
              <a:rPr lang="en-AU" dirty="0"/>
              <a:t> </a:t>
            </a:r>
          </a:p>
          <a:p>
            <a:r>
              <a:rPr lang="en-AU" dirty="0"/>
              <a:t>Think about the 5 number summary statistics when comparing the box plots, and what figures we might need to compare …</a:t>
            </a:r>
          </a:p>
          <a:p>
            <a:r>
              <a:rPr lang="en-AU" dirty="0"/>
              <a:t> </a:t>
            </a:r>
          </a:p>
          <a:p>
            <a:r>
              <a:rPr lang="en-AU" dirty="0"/>
              <a:t>[Give them 3 or 4 minutes to do this].</a:t>
            </a:r>
          </a:p>
          <a:p>
            <a:r>
              <a:rPr lang="en-AU" dirty="0"/>
              <a:t> </a:t>
            </a:r>
          </a:p>
          <a:p>
            <a:r>
              <a:rPr lang="en-AU" dirty="0"/>
              <a:t>Who would prefer to take the Bus?  Why?</a:t>
            </a:r>
          </a:p>
          <a:p>
            <a:r>
              <a:rPr lang="en-AU" dirty="0"/>
              <a:t>What about the Car? Why?</a:t>
            </a:r>
          </a:p>
          <a:p>
            <a:r>
              <a:rPr lang="en-AU" dirty="0"/>
              <a:t>Train B? Why?</a:t>
            </a:r>
          </a:p>
          <a:p>
            <a:r>
              <a:rPr lang="en-AU" dirty="0"/>
              <a:t>Train A? Why?</a:t>
            </a:r>
          </a:p>
          <a:p>
            <a:r>
              <a:rPr lang="en-AU" dirty="0"/>
              <a:t> </a:t>
            </a:r>
          </a:p>
          <a:p>
            <a:r>
              <a:rPr lang="en-AU" dirty="0"/>
              <a:t>When comparing the distributions, we need to think about a number of things, and some of these will just be personal preference!</a:t>
            </a:r>
          </a:p>
          <a:p>
            <a:r>
              <a:rPr lang="en-AU" dirty="0"/>
              <a:t> </a:t>
            </a:r>
          </a:p>
          <a:p>
            <a:r>
              <a:rPr lang="en-AU" dirty="0"/>
              <a:t>Let’s look at them individually for a moment.</a:t>
            </a:r>
          </a:p>
          <a:p>
            <a:br>
              <a:rPr lang="en-AU" dirty="0"/>
            </a:br>
            <a:r>
              <a:rPr lang="en-AU" dirty="0"/>
              <a:t>The </a:t>
            </a:r>
            <a:r>
              <a:rPr lang="en-AU" b="1" dirty="0"/>
              <a:t>BUS</a:t>
            </a:r>
            <a:r>
              <a:rPr lang="en-AU" dirty="0"/>
              <a:t> takes about 45 minutes most of the time – I’m looking at the median here, and it’s less varied – less spread out than the others.  The bus takes somewhere between about 41 minutes [the minimum] and 48 minutes [the maximum].</a:t>
            </a:r>
          </a:p>
          <a:p>
            <a:r>
              <a:rPr lang="en-AU" dirty="0"/>
              <a:t> </a:t>
            </a:r>
          </a:p>
          <a:p>
            <a:r>
              <a:rPr lang="en-AU" dirty="0"/>
              <a:t>The </a:t>
            </a:r>
            <a:r>
              <a:rPr lang="en-AU" b="1" dirty="0"/>
              <a:t>CAR</a:t>
            </a:r>
            <a:r>
              <a:rPr lang="en-AU" dirty="0"/>
              <a:t> takes a shorter amount of time than the bus </a:t>
            </a:r>
            <a:r>
              <a:rPr lang="en-AU" b="1" i="1" dirty="0"/>
              <a:t>most</a:t>
            </a:r>
            <a:r>
              <a:rPr lang="en-AU" dirty="0"/>
              <a:t> of the time [median around 34 minutes or so], but it can blow out to over an hour.</a:t>
            </a:r>
          </a:p>
          <a:p>
            <a:r>
              <a:rPr lang="en-AU" dirty="0"/>
              <a:t> </a:t>
            </a:r>
          </a:p>
          <a:p>
            <a:r>
              <a:rPr lang="en-AU" b="1" dirty="0"/>
              <a:t>Trains A and B</a:t>
            </a:r>
            <a:r>
              <a:rPr lang="en-AU" dirty="0"/>
              <a:t> usually take roughly the same time [about 40 minutes], but Train A seems to suffer more problems than Train B if we look at the number of outliers.</a:t>
            </a:r>
          </a:p>
          <a:p>
            <a:r>
              <a:rPr lang="en-AU" dirty="0"/>
              <a:t> </a:t>
            </a:r>
          </a:p>
          <a:p>
            <a:r>
              <a:rPr lang="en-AU" dirty="0"/>
              <a:t>In this instance, I have used the </a:t>
            </a:r>
            <a:r>
              <a:rPr lang="en-AU" b="1" dirty="0"/>
              <a:t>median</a:t>
            </a:r>
            <a:r>
              <a:rPr lang="en-AU" dirty="0"/>
              <a:t> and the minimum and maximum figures, but we should also take the middle 50% into account because this is the ‘typical’ travel times.</a:t>
            </a:r>
          </a:p>
          <a:p>
            <a:r>
              <a:rPr lang="en-AU" dirty="0"/>
              <a:t> </a:t>
            </a:r>
          </a:p>
          <a:p>
            <a:r>
              <a:rPr lang="en-AU" dirty="0"/>
              <a:t>I have used the </a:t>
            </a:r>
            <a:r>
              <a:rPr lang="en-AU" b="1" dirty="0"/>
              <a:t>median</a:t>
            </a:r>
            <a:r>
              <a:rPr lang="en-AU" dirty="0"/>
              <a:t>, even though the </a:t>
            </a:r>
            <a:r>
              <a:rPr lang="en-AU" b="1" dirty="0"/>
              <a:t>Bus</a:t>
            </a:r>
            <a:r>
              <a:rPr lang="en-AU" dirty="0"/>
              <a:t> Box Plot looks symmetric.  This is because when we are comparing distributions we want to be comparing the same thing, and as the </a:t>
            </a:r>
            <a:r>
              <a:rPr lang="en-AU" b="1" dirty="0"/>
              <a:t>car</a:t>
            </a:r>
            <a:r>
              <a:rPr lang="en-AU" dirty="0"/>
              <a:t> is certainly skewed we should go for the median.  The two trains also have outliers, so the median is the best measure here too.</a:t>
            </a:r>
          </a:p>
          <a:p>
            <a:br>
              <a:rPr lang="en-AU" dirty="0"/>
            </a:br>
            <a:r>
              <a:rPr lang="en-AU" dirty="0"/>
              <a:t>But is there really one of the transport modes that is better than the others?  It depends …</a:t>
            </a:r>
          </a:p>
          <a:p>
            <a:r>
              <a:rPr lang="en-AU" dirty="0"/>
              <a:t> </a:t>
            </a:r>
          </a:p>
          <a:p>
            <a:r>
              <a:rPr lang="en-AU" dirty="0"/>
              <a:t>And it can depend on any number of things.</a:t>
            </a:r>
          </a:p>
          <a:p>
            <a:r>
              <a:rPr lang="en-AU" dirty="0"/>
              <a:t> </a:t>
            </a:r>
          </a:p>
          <a:p>
            <a:r>
              <a:rPr lang="en-AU" dirty="0"/>
              <a:t>Do we want </a:t>
            </a:r>
            <a:r>
              <a:rPr lang="en-AU" b="1" i="1" dirty="0"/>
              <a:t>consistency</a:t>
            </a:r>
            <a:r>
              <a:rPr lang="en-AU" dirty="0"/>
              <a:t> in travel times?</a:t>
            </a:r>
          </a:p>
          <a:p>
            <a:pPr lvl="0"/>
            <a:r>
              <a:rPr lang="en-AU" dirty="0"/>
              <a:t>If so, then perhaps the </a:t>
            </a:r>
            <a:r>
              <a:rPr lang="en-AU" b="1" dirty="0"/>
              <a:t>bus</a:t>
            </a:r>
            <a:r>
              <a:rPr lang="en-AU" dirty="0"/>
              <a:t> might be the best even though it takes longer that the trains - we can</a:t>
            </a:r>
            <a:r>
              <a:rPr lang="en-AU" baseline="0" dirty="0"/>
              <a:t> be reasonably confident about the length of travel time.</a:t>
            </a:r>
            <a:endParaRPr lang="en-AU" dirty="0"/>
          </a:p>
          <a:p>
            <a:r>
              <a:rPr lang="en-AU" dirty="0"/>
              <a:t> </a:t>
            </a:r>
          </a:p>
          <a:p>
            <a:r>
              <a:rPr lang="en-AU" dirty="0"/>
              <a:t>Do we want a </a:t>
            </a:r>
            <a:r>
              <a:rPr lang="en-AU" b="1" i="1" dirty="0"/>
              <a:t>shorter</a:t>
            </a:r>
            <a:r>
              <a:rPr lang="en-AU" dirty="0"/>
              <a:t>  travel time?</a:t>
            </a:r>
          </a:p>
          <a:p>
            <a:pPr lvl="0"/>
            <a:r>
              <a:rPr lang="en-AU" dirty="0"/>
              <a:t>Then maybe either of the trains, but we have to expect the occasional delay. Happens quite a lot with Train A.</a:t>
            </a:r>
          </a:p>
          <a:p>
            <a:r>
              <a:rPr lang="en-AU" dirty="0"/>
              <a:t> </a:t>
            </a:r>
          </a:p>
          <a:p>
            <a:r>
              <a:rPr lang="en-AU" dirty="0"/>
              <a:t>The car doesn’t seem to have too much going for it really – shorter travel times – 50% of the time, </a:t>
            </a:r>
            <a:r>
              <a:rPr lang="en-AU" b="1" dirty="0"/>
              <a:t>but</a:t>
            </a:r>
            <a:r>
              <a:rPr lang="en-AU" dirty="0"/>
              <a:t> 50% of the time it takes longer than around 35 minutes, and it can take more than an hour.</a:t>
            </a:r>
          </a:p>
          <a:p>
            <a:r>
              <a:rPr lang="en-AU" dirty="0"/>
              <a:t> </a:t>
            </a:r>
          </a:p>
          <a:p>
            <a:r>
              <a:rPr lang="en-AU" dirty="0"/>
              <a:t>So you can see, that by comparing the distributions, what we are really trying to do is make sense of what is going on.</a:t>
            </a:r>
          </a:p>
          <a:p>
            <a:r>
              <a:rPr lang="en-AU" dirty="0"/>
              <a:t> </a:t>
            </a:r>
          </a:p>
          <a:p>
            <a:r>
              <a:rPr lang="en-AU" dirty="0"/>
              <a:t>We are </a:t>
            </a:r>
            <a:r>
              <a:rPr lang="en-AU" b="1" i="1" dirty="0"/>
              <a:t>interpreting</a:t>
            </a:r>
            <a:r>
              <a:rPr lang="en-AU" dirty="0"/>
              <a:t> the numbers – not just quoting them.</a:t>
            </a:r>
          </a:p>
          <a:p>
            <a:br>
              <a:rPr lang="en-AU" dirty="0"/>
            </a:br>
            <a:r>
              <a:rPr lang="en-AU" dirty="0"/>
              <a:t>The output we’ve been using has been produced using SPSS, and so far we’ve looked at both Categorical and Metric variables which use different procedures to obtain the output.</a:t>
            </a:r>
          </a:p>
          <a:p>
            <a:r>
              <a:rPr lang="en-AU" dirty="0"/>
              <a:t> </a:t>
            </a:r>
          </a:p>
          <a:p>
            <a:r>
              <a:rPr lang="en-AU" dirty="0"/>
              <a:t>But we need to </a:t>
            </a:r>
            <a:r>
              <a:rPr lang="en-AU" b="1" i="1" dirty="0"/>
              <a:t>tell</a:t>
            </a:r>
            <a:r>
              <a:rPr lang="en-AU" dirty="0"/>
              <a:t>  SPSS what it is we want it to do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57</a:t>
            </a:fld>
            <a:endParaRPr lang="en-AU"/>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For </a:t>
            </a:r>
            <a:r>
              <a:rPr lang="en-AU" b="1" i="1" dirty="0"/>
              <a:t>Categorical</a:t>
            </a:r>
            <a:r>
              <a:rPr lang="en-AU" dirty="0"/>
              <a:t>  variables, we need to use the </a:t>
            </a:r>
            <a:r>
              <a:rPr lang="en-AU" b="1" i="1" dirty="0"/>
              <a:t>FREQUENCIES</a:t>
            </a:r>
            <a:r>
              <a:rPr lang="en-AU" dirty="0"/>
              <a:t>  procedure, and request a </a:t>
            </a:r>
            <a:r>
              <a:rPr lang="en-AU" b="1" dirty="0"/>
              <a:t>Bar Chart</a:t>
            </a:r>
            <a:r>
              <a:rPr lang="en-AU" dirty="0"/>
              <a:t>.</a:t>
            </a:r>
          </a:p>
          <a:p>
            <a:r>
              <a:rPr lang="en-AU" dirty="0"/>
              <a:t> </a:t>
            </a:r>
          </a:p>
          <a:p>
            <a:r>
              <a:rPr lang="en-AU" dirty="0"/>
              <a:t>For </a:t>
            </a:r>
            <a:r>
              <a:rPr lang="en-AU" b="1" i="1" dirty="0"/>
              <a:t>Metric</a:t>
            </a:r>
            <a:r>
              <a:rPr lang="en-AU" dirty="0"/>
              <a:t>  variables, we use the </a:t>
            </a:r>
            <a:r>
              <a:rPr lang="en-AU" b="1" i="1" dirty="0"/>
              <a:t>EXPLORE</a:t>
            </a:r>
            <a:r>
              <a:rPr lang="en-AU" dirty="0"/>
              <a:t>  procedure, and ask for the </a:t>
            </a:r>
            <a:r>
              <a:rPr lang="en-AU" b="1" dirty="0"/>
              <a:t>percentiles table and a histogram</a:t>
            </a:r>
            <a:r>
              <a:rPr lang="en-AU" dirty="0"/>
              <a:t>.</a:t>
            </a:r>
          </a:p>
          <a:p>
            <a:r>
              <a:rPr lang="en-AU" dirty="0"/>
              <a:t> </a:t>
            </a:r>
          </a:p>
          <a:p>
            <a:r>
              <a:rPr lang="en-AU" dirty="0"/>
              <a:t>In the tutorials this week we’ll be playing with the program, and getting a feel for what we have to do.</a:t>
            </a:r>
          </a:p>
          <a:p>
            <a:br>
              <a:rPr lang="en-AU" dirty="0"/>
            </a:br>
            <a:endParaRPr lang="en-AU" dirty="0"/>
          </a:p>
          <a:p>
            <a:r>
              <a:rPr lang="en-AU" dirty="0"/>
              <a:t>Because SPSS uses numbers to code </a:t>
            </a:r>
            <a:r>
              <a:rPr lang="en-AU" b="1" dirty="0"/>
              <a:t>categorical</a:t>
            </a:r>
            <a:r>
              <a:rPr lang="en-AU" dirty="0"/>
              <a:t> variables, it produces information and output even if we use the Explore procedure.</a:t>
            </a:r>
          </a:p>
          <a:p>
            <a:r>
              <a:rPr lang="en-AU" dirty="0"/>
              <a:t> </a:t>
            </a:r>
          </a:p>
          <a:p>
            <a:r>
              <a:rPr lang="en-AU" dirty="0"/>
              <a:t>It’s therefore important to be able to make sense of the output – and recognise if we have requested the incorrect information.</a:t>
            </a:r>
          </a:p>
          <a:p>
            <a:r>
              <a:rPr lang="en-AU" dirty="0"/>
              <a:t> </a:t>
            </a:r>
          </a:p>
          <a:p>
            <a:r>
              <a:rPr lang="en-AU" dirty="0"/>
              <a:t>Here’s what I mean …</a:t>
            </a:r>
          </a:p>
        </p:txBody>
      </p:sp>
      <p:sp>
        <p:nvSpPr>
          <p:cNvPr id="4" name="Slide Number Placeholder 3"/>
          <p:cNvSpPr>
            <a:spLocks noGrp="1"/>
          </p:cNvSpPr>
          <p:nvPr>
            <p:ph type="sldNum" sz="quarter" idx="10"/>
          </p:nvPr>
        </p:nvSpPr>
        <p:spPr/>
        <p:txBody>
          <a:bodyPr/>
          <a:lstStyle/>
          <a:p>
            <a:fld id="{FFAC00A7-258C-458F-8E38-E3F239973174}" type="slidenum">
              <a:rPr lang="en-AU" smtClean="0"/>
              <a:pPr/>
              <a:t>58</a:t>
            </a:fld>
            <a:endParaRPr lang="en-AU"/>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At the top, we have the Frequency Table for Ethnicity that we used earlier.</a:t>
            </a:r>
          </a:p>
          <a:p>
            <a:r>
              <a:rPr lang="en-AU" dirty="0"/>
              <a:t> </a:t>
            </a:r>
          </a:p>
          <a:p>
            <a:r>
              <a:rPr lang="en-AU" dirty="0"/>
              <a:t>Remember that we used the </a:t>
            </a:r>
            <a:r>
              <a:rPr lang="en-AU" b="1" i="1" dirty="0"/>
              <a:t>Valid </a:t>
            </a:r>
            <a:r>
              <a:rPr lang="en-AU" b="1" i="1" dirty="0" err="1"/>
              <a:t>Percent</a:t>
            </a:r>
            <a:r>
              <a:rPr lang="en-AU" dirty="0"/>
              <a:t>  column to tell us that of the people who answered the question, </a:t>
            </a:r>
            <a:r>
              <a:rPr lang="en-AU" b="1" dirty="0"/>
              <a:t>64.7% </a:t>
            </a:r>
            <a:r>
              <a:rPr lang="en-AU" dirty="0"/>
              <a:t>of them reported being Australian born.</a:t>
            </a:r>
          </a:p>
          <a:p>
            <a:r>
              <a:rPr lang="en-AU" dirty="0"/>
              <a:t> </a:t>
            </a:r>
          </a:p>
          <a:p>
            <a:r>
              <a:rPr lang="en-AU" dirty="0"/>
              <a:t>We obtained the Frequency Table using the Frequency procedure.</a:t>
            </a:r>
          </a:p>
          <a:p>
            <a:br>
              <a:rPr lang="en-AU" dirty="0"/>
            </a:br>
            <a:r>
              <a:rPr lang="en-AU" dirty="0"/>
              <a:t>The lower part of the slide shows the </a:t>
            </a:r>
            <a:r>
              <a:rPr lang="en-AU" b="1" dirty="0"/>
              <a:t>Descriptives</a:t>
            </a:r>
            <a:r>
              <a:rPr lang="en-AU" dirty="0"/>
              <a:t> table that we would get for Ethnicity if we used the </a:t>
            </a:r>
            <a:r>
              <a:rPr lang="en-AU" b="1" dirty="0"/>
              <a:t>Explore</a:t>
            </a:r>
            <a:r>
              <a:rPr lang="en-AU" dirty="0"/>
              <a:t> procedure.</a:t>
            </a:r>
          </a:p>
          <a:p>
            <a:r>
              <a:rPr lang="en-AU" dirty="0"/>
              <a:t> </a:t>
            </a:r>
          </a:p>
          <a:p>
            <a:r>
              <a:rPr lang="en-AU" dirty="0"/>
              <a:t>It gives us a mean of 1.54, a standard deviation of 0.849 and a median of 1 – but what does it really mean?</a:t>
            </a:r>
          </a:p>
          <a:p>
            <a:r>
              <a:rPr lang="en-AU" dirty="0"/>
              <a:t> </a:t>
            </a:r>
          </a:p>
          <a:p>
            <a:r>
              <a:rPr lang="en-AU" dirty="0"/>
              <a:t>An average of 1.54 for Ethnicity.  This doesn’t make any sense whatsoever!  This is because it has averaged the numbers that we have used for our codes.</a:t>
            </a:r>
          </a:p>
          <a:p>
            <a:r>
              <a:rPr lang="en-AU" dirty="0"/>
              <a:t> </a:t>
            </a:r>
          </a:p>
          <a:p>
            <a:r>
              <a:rPr lang="en-AU" dirty="0"/>
              <a:t>This is not very useful to us.</a:t>
            </a:r>
          </a:p>
          <a:p>
            <a:r>
              <a:rPr lang="en-AU" dirty="0"/>
              <a:t> </a:t>
            </a:r>
          </a:p>
          <a:p>
            <a:r>
              <a:rPr lang="en-AU" dirty="0"/>
              <a:t>Let’s have a look at the graphs we can produce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59</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If our study is biased in </a:t>
            </a:r>
            <a:r>
              <a:rPr lang="en-AU" b="1" i="1" dirty="0"/>
              <a:t>ANY</a:t>
            </a:r>
            <a:r>
              <a:rPr lang="en-AU" dirty="0"/>
              <a:t> way, we cannot infer our findings to our population.  We might get some useful information, but it only represents information about our sample.</a:t>
            </a:r>
          </a:p>
          <a:p>
            <a:br>
              <a:rPr lang="en-AU" dirty="0"/>
            </a:br>
            <a:r>
              <a:rPr lang="en-AU" dirty="0"/>
              <a:t>To </a:t>
            </a:r>
            <a:r>
              <a:rPr lang="en-AU" b="1" i="1" dirty="0"/>
              <a:t>avoid</a:t>
            </a:r>
            <a:r>
              <a:rPr lang="en-AU" dirty="0"/>
              <a:t>  bias, we need to think about how our sample was selected.  The best way is to use a random sample, whereby every ‘thing’ in our population has an equal chance of being included.</a:t>
            </a:r>
          </a:p>
          <a:p>
            <a:r>
              <a:rPr lang="en-AU" dirty="0"/>
              <a:t> </a:t>
            </a:r>
          </a:p>
          <a:p>
            <a:r>
              <a:rPr lang="en-AU" dirty="0"/>
              <a:t>We also need to ensure that we avoid emotional language or leading questions.</a:t>
            </a:r>
          </a:p>
          <a:p>
            <a:r>
              <a:rPr lang="en-AU" dirty="0"/>
              <a:t> </a:t>
            </a:r>
          </a:p>
          <a:p>
            <a:r>
              <a:rPr lang="en-AU" dirty="0"/>
              <a:t>And we should think about who sponsored the study, and who conducted the study – and how reliable or credible we think they are.  A study undertaken by the Research and Development team at Coca-Cola will probably find that Coke tastes better than Pepsi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6</a:t>
            </a:fld>
            <a:endParaRPr lang="en-AU"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The Bar Chart we requested from the Frequencies procedure is on the left, and the Histogram from the Explore procedure is on the right.</a:t>
            </a:r>
          </a:p>
          <a:p>
            <a:br>
              <a:rPr lang="en-AU" dirty="0"/>
            </a:br>
            <a:r>
              <a:rPr lang="en-AU" dirty="0"/>
              <a:t>Which is more informative?  </a:t>
            </a:r>
            <a:r>
              <a:rPr lang="en-AU" b="1" dirty="0"/>
              <a:t>The BAR CHART</a:t>
            </a:r>
            <a:r>
              <a:rPr lang="en-AU" dirty="0"/>
              <a:t>!  The histogram uses the numbers of the codes as the scale of 0 to 3.</a:t>
            </a:r>
          </a:p>
          <a:p>
            <a:r>
              <a:rPr lang="en-AU" dirty="0"/>
              <a:t> </a:t>
            </a:r>
          </a:p>
          <a:p>
            <a:r>
              <a:rPr lang="en-AU" dirty="0"/>
              <a:t>So when we want to look at the distribution of a </a:t>
            </a:r>
            <a:r>
              <a:rPr lang="en-AU" b="1" i="1" dirty="0"/>
              <a:t>Categorical</a:t>
            </a:r>
            <a:r>
              <a:rPr lang="en-AU" dirty="0"/>
              <a:t>  variable we use the </a:t>
            </a:r>
            <a:r>
              <a:rPr lang="en-AU" b="1" i="1" dirty="0"/>
              <a:t>Frequencies</a:t>
            </a:r>
            <a:r>
              <a:rPr lang="en-AU" dirty="0"/>
              <a:t>  procedure, and when we want to look at the distribution of a </a:t>
            </a:r>
            <a:r>
              <a:rPr lang="en-AU" b="1" i="1" dirty="0"/>
              <a:t>Metric</a:t>
            </a:r>
            <a:r>
              <a:rPr lang="en-AU" dirty="0"/>
              <a:t>  variable we use the </a:t>
            </a:r>
            <a:r>
              <a:rPr lang="en-AU" b="1" i="1" dirty="0"/>
              <a:t>Explore</a:t>
            </a:r>
            <a:r>
              <a:rPr lang="en-AU" dirty="0"/>
              <a:t>  procedure.</a:t>
            </a:r>
          </a:p>
          <a:p>
            <a:r>
              <a:rPr lang="en-AU" dirty="0"/>
              <a:t> </a:t>
            </a:r>
          </a:p>
          <a:p>
            <a:r>
              <a:rPr lang="en-AU" dirty="0"/>
              <a:t>Even if you produce the wrong output initially, you should be able to tell that you’ve used the incorrect procedure.  If you can’t make sense of it, then you’ve probably chosen the wrong one!</a:t>
            </a:r>
          </a:p>
          <a:p>
            <a:r>
              <a:rPr lang="en-AU" dirty="0"/>
              <a:t> </a:t>
            </a:r>
          </a:p>
          <a:p>
            <a:r>
              <a:rPr lang="en-AU" dirty="0"/>
              <a:t>We’ll have more practice in the tutorials this week with producing output in SPSS – so we’ll</a:t>
            </a:r>
            <a:r>
              <a:rPr lang="en-AU" baseline="0" dirty="0"/>
              <a:t> leave it here for now </a:t>
            </a:r>
            <a:r>
              <a:rPr lang="en-AU" dirty="0"/>
              <a:t>…</a:t>
            </a:r>
          </a:p>
          <a:p>
            <a:endParaRPr lang="en-AU"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60</a:t>
            </a:fld>
            <a:endParaRPr lang="en-AU"/>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62</a:t>
            </a:fld>
            <a:endParaRPr lang="en-AU"/>
          </a:p>
        </p:txBody>
      </p:sp>
    </p:spTree>
    <p:extLst>
      <p:ext uri="{BB962C8B-B14F-4D97-AF65-F5344CB8AC3E}">
        <p14:creationId xmlns:p14="http://schemas.microsoft.com/office/powerpoint/2010/main" val="246219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If our study is biased in </a:t>
            </a:r>
            <a:r>
              <a:rPr lang="en-AU" b="1" i="1" dirty="0"/>
              <a:t>ANY</a:t>
            </a:r>
            <a:r>
              <a:rPr lang="en-AU" dirty="0"/>
              <a:t> way, we cannot infer our findings to our population.  We might get some useful information, but it only represents information about our sample.</a:t>
            </a:r>
          </a:p>
          <a:p>
            <a:br>
              <a:rPr lang="en-AU" dirty="0"/>
            </a:br>
            <a:r>
              <a:rPr lang="en-AU" dirty="0"/>
              <a:t>To </a:t>
            </a:r>
            <a:r>
              <a:rPr lang="en-AU" b="1" i="1" dirty="0"/>
              <a:t>avoid</a:t>
            </a:r>
            <a:r>
              <a:rPr lang="en-AU" dirty="0"/>
              <a:t>  bias, we need to think about how our sample was selected.  The best way is to use a random sample, whereby every ‘thing’ in our population has an equal chance of being included.</a:t>
            </a:r>
          </a:p>
          <a:p>
            <a:r>
              <a:rPr lang="en-AU" dirty="0"/>
              <a:t> </a:t>
            </a:r>
          </a:p>
          <a:p>
            <a:r>
              <a:rPr lang="en-AU" dirty="0"/>
              <a:t>We also need to ensure that we avoid emotional language or leading questions.</a:t>
            </a:r>
          </a:p>
          <a:p>
            <a:r>
              <a:rPr lang="en-AU" dirty="0"/>
              <a:t> </a:t>
            </a:r>
          </a:p>
          <a:p>
            <a:r>
              <a:rPr lang="en-AU" dirty="0"/>
              <a:t>And we should think about who sponsored the study, and who conducted the study – and how reliable or credible we think they are.  A study undertaken by the Research and Development team at Coca-Cola will probably find that Coke tastes better than Pepsi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7</a:t>
            </a:fld>
            <a:endParaRPr lang="en-AU" dirty="0"/>
          </a:p>
        </p:txBody>
      </p:sp>
    </p:spTree>
    <p:extLst>
      <p:ext uri="{BB962C8B-B14F-4D97-AF65-F5344CB8AC3E}">
        <p14:creationId xmlns:p14="http://schemas.microsoft.com/office/powerpoint/2010/main" val="106982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To summarise,</a:t>
            </a:r>
          </a:p>
          <a:p>
            <a:r>
              <a:rPr lang="en-AU" dirty="0"/>
              <a:t> </a:t>
            </a:r>
          </a:p>
          <a:p>
            <a:pPr lvl="0"/>
            <a:r>
              <a:rPr lang="en-AU" b="1" i="1" dirty="0"/>
              <a:t>IF</a:t>
            </a:r>
            <a:r>
              <a:rPr lang="en-AU" dirty="0"/>
              <a:t> 	the sample has been selected in an unbiased way,</a:t>
            </a:r>
          </a:p>
          <a:p>
            <a:pPr lvl="0"/>
            <a:r>
              <a:rPr lang="en-AU" b="1" i="1" dirty="0"/>
              <a:t>AND	</a:t>
            </a:r>
            <a:r>
              <a:rPr lang="en-AU" dirty="0"/>
              <a:t>the measurements / questions are unbiased </a:t>
            </a:r>
          </a:p>
          <a:p>
            <a:pPr lvl="0"/>
            <a:r>
              <a:rPr lang="en-AU" b="1" i="1" dirty="0"/>
              <a:t>THEN	</a:t>
            </a:r>
            <a:r>
              <a:rPr lang="en-AU" dirty="0"/>
              <a:t>we can use our sample to tell us something about the population</a:t>
            </a:r>
          </a:p>
          <a:p>
            <a:pPr lvl="0"/>
            <a:r>
              <a:rPr lang="en-AU" b="1" i="1" dirty="0"/>
              <a:t>IF</a:t>
            </a:r>
            <a:r>
              <a:rPr lang="en-AU" dirty="0"/>
              <a:t> 	either the sample selection or the measurements are biased</a:t>
            </a:r>
          </a:p>
          <a:p>
            <a:pPr lvl="0"/>
            <a:r>
              <a:rPr lang="en-AU" b="1" i="1" dirty="0"/>
              <a:t>THEN	</a:t>
            </a:r>
            <a:r>
              <a:rPr lang="en-AU" dirty="0"/>
              <a:t>the sample doesn’t tell us ANYTHING about the population </a:t>
            </a:r>
            <a:br>
              <a:rPr lang="en-AU" dirty="0"/>
            </a:br>
            <a:endParaRPr lang="en-AU" dirty="0"/>
          </a:p>
          <a:p>
            <a:r>
              <a:rPr lang="en-AU" dirty="0"/>
              <a:t>That’s it for the revision, so let’s look at an overview of today’s lecture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8</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presents the set of categories</a:t>
            </a:r>
            <a:r>
              <a:rPr lang="en-AU" baseline="0" dirty="0"/>
              <a:t> or values that make up the original measurement scale</a:t>
            </a:r>
          </a:p>
          <a:p>
            <a:endParaRPr lang="en-AU" baseline="0" dirty="0"/>
          </a:p>
          <a:p>
            <a:r>
              <a:rPr lang="en-AU" baseline="0" dirty="0"/>
              <a:t>It also gives a record of the frequency, or number, of individuals in each category</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10</a:t>
            </a:fld>
            <a:endParaRPr lang="en-AU" dirty="0"/>
          </a:p>
        </p:txBody>
      </p:sp>
    </p:spTree>
    <p:extLst>
      <p:ext uri="{BB962C8B-B14F-4D97-AF65-F5344CB8AC3E}">
        <p14:creationId xmlns:p14="http://schemas.microsoft.com/office/powerpoint/2010/main" val="410562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pPr/>
              <a:t>11</a:t>
            </a:fld>
            <a:endParaRPr lang="en-AU" dirty="0"/>
          </a:p>
        </p:txBody>
      </p:sp>
    </p:spTree>
    <p:extLst>
      <p:ext uri="{BB962C8B-B14F-4D97-AF65-F5344CB8AC3E}">
        <p14:creationId xmlns:p14="http://schemas.microsoft.com/office/powerpoint/2010/main" val="6025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5"/>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
        <p:nvSpPr>
          <p:cNvPr id="6" name="Slide Number Placeholder 5">
            <a:extLst>
              <a:ext uri="{FF2B5EF4-FFF2-40B4-BE49-F238E27FC236}">
                <a16:creationId xmlns:a16="http://schemas.microsoft.com/office/drawing/2014/main" id="{AABB8CB6-691A-DA4C-9D3C-386BED3D5AC9}"/>
              </a:ext>
            </a:extLst>
          </p:cNvPr>
          <p:cNvSpPr>
            <a:spLocks noGrp="1"/>
          </p:cNvSpPr>
          <p:nvPr>
            <p:ph type="sldNum" sz="quarter" idx="11"/>
          </p:nvPr>
        </p:nvSpPr>
        <p:spPr>
          <a:xfrm>
            <a:off x="6400800" y="6356350"/>
            <a:ext cx="2057400" cy="365125"/>
          </a:xfrm>
        </p:spPr>
        <p:txBody>
          <a:bodyPr/>
          <a:lstStyle>
            <a:lvl1pPr>
              <a:defRPr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124608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8"/>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4FF566EC-5E22-314C-B288-30D7A13CA8C6}"/>
              </a:ext>
            </a:extLst>
          </p:cNvPr>
          <p:cNvSpPr>
            <a:spLocks noGrp="1"/>
          </p:cNvSpPr>
          <p:nvPr>
            <p:ph type="sldNum" sz="quarter" idx="11"/>
          </p:nvPr>
        </p:nvSpPr>
        <p:spPr/>
        <p:txBody>
          <a:bodyPr/>
          <a:lstStyle>
            <a:lvl1pPr>
              <a:defRPr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138214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5E0C7F0-96EB-634F-9A48-93527ED67B91}"/>
              </a:ext>
            </a:extLst>
          </p:cNvPr>
          <p:cNvSpPr>
            <a:spLocks noGrp="1"/>
          </p:cNvSpPr>
          <p:nvPr>
            <p:ph type="sldNum" sz="quarter" idx="11"/>
          </p:nvPr>
        </p:nvSpPr>
        <p:spPr/>
        <p:txBody>
          <a:bodyPr/>
          <a:lstStyle>
            <a:lvl1pPr>
              <a:defRPr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380634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4461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0"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
        <p:nvSpPr>
          <p:cNvPr id="4" name="Slide Number Placeholder 3">
            <a:extLst>
              <a:ext uri="{FF2B5EF4-FFF2-40B4-BE49-F238E27FC236}">
                <a16:creationId xmlns:a16="http://schemas.microsoft.com/office/drawing/2014/main" id="{B99FB664-DF9D-6E4E-BFD6-09A5FC589323}"/>
              </a:ext>
            </a:extLst>
          </p:cNvPr>
          <p:cNvSpPr>
            <a:spLocks noGrp="1"/>
          </p:cNvSpPr>
          <p:nvPr>
            <p:ph type="sldNum" sz="quarter" idx="13"/>
          </p:nvPr>
        </p:nvSpPr>
        <p:spPr/>
        <p:txBody>
          <a:bodyPr/>
          <a:lstStyle>
            <a:lvl1pPr>
              <a:defRPr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128024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2879-505A-1544-9754-B74BC940A294}"/>
              </a:ext>
            </a:extLst>
          </p:cNvPr>
          <p:cNvSpPr>
            <a:spLocks noGrp="1"/>
          </p:cNvSpPr>
          <p:nvPr>
            <p:ph type="title"/>
          </p:nvPr>
        </p:nvSpPr>
        <p:spPr/>
        <p:txBody>
          <a:bodyPr/>
          <a:lstStyle/>
          <a:p>
            <a:r>
              <a:rPr lang="en-GB"/>
              <a:t>Click to edit Master title style</a:t>
            </a:r>
            <a:endParaRPr lang="en-US"/>
          </a:p>
        </p:txBody>
      </p:sp>
      <p:sp>
        <p:nvSpPr>
          <p:cNvPr id="4" name="Slide Number Placeholder 3">
            <a:extLst>
              <a:ext uri="{FF2B5EF4-FFF2-40B4-BE49-F238E27FC236}">
                <a16:creationId xmlns:a16="http://schemas.microsoft.com/office/drawing/2014/main" id="{4090BA70-7544-D34D-8BA5-6960EB8CFFEA}"/>
              </a:ext>
            </a:extLst>
          </p:cNvPr>
          <p:cNvSpPr>
            <a:spLocks noGrp="1"/>
          </p:cNvSpPr>
          <p:nvPr>
            <p:ph type="sldNum" sz="quarter" idx="11"/>
          </p:nvPr>
        </p:nvSpPr>
        <p:spPr/>
        <p:txBody>
          <a:bodyPr/>
          <a:lstStyle>
            <a:lvl1pPr>
              <a:defRPr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27840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endParaRPr lang="en-AU" dirty="0"/>
          </a:p>
        </p:txBody>
      </p:sp>
      <p:sp>
        <p:nvSpPr>
          <p:cNvPr id="3" name="Footer Placeholder 2"/>
          <p:cNvSpPr>
            <a:spLocks noGrp="1"/>
          </p:cNvSpPr>
          <p:nvPr>
            <p:ph type="ftr" sz="quarter" idx="11"/>
          </p:nvPr>
        </p:nvSpPr>
        <p:spPr/>
        <p:txBody>
          <a:bodyPr/>
          <a:lstStyle/>
          <a:p>
            <a:pPr>
              <a:defRPr/>
            </a:pPr>
            <a:endParaRPr lang="en-AU" dirty="0">
              <a:solidFill>
                <a:srgbClr val="000000"/>
              </a:solidFill>
            </a:endParaRPr>
          </a:p>
        </p:txBody>
      </p:sp>
      <p:sp>
        <p:nvSpPr>
          <p:cNvPr id="4" name="Slide Number Placeholder 3"/>
          <p:cNvSpPr>
            <a:spLocks noGrp="1"/>
          </p:cNvSpPr>
          <p:nvPr>
            <p:ph type="sldNum" sz="quarter" idx="12"/>
          </p:nvPr>
        </p:nvSpPr>
        <p:spPr/>
        <p:txBody>
          <a:bodyPr/>
          <a:lstStyle/>
          <a:p>
            <a:pPr>
              <a:defRPr/>
            </a:pPr>
            <a:fld id="{383E3D7C-E59C-468C-8332-2B2AC63A331C}" type="slidenum">
              <a:rPr lang="en-AU" smtClean="0">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82627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3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B936673C-1F50-EC48-9EEB-0A58CC1468D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400" baseline="0">
                <a:solidFill>
                  <a:schemeClr val="tx2"/>
                </a:solidFill>
              </a:defRPr>
            </a:lvl1pPr>
          </a:lstStyle>
          <a:p>
            <a:fld id="{5364DB99-64BC-DB4A-AD53-785AA9A01BB3}" type="slidenum">
              <a:rPr lang="en-US" smtClean="0"/>
              <a:pPr/>
              <a:t>‹#›</a:t>
            </a:fld>
            <a:endParaRPr lang="en-US" dirty="0"/>
          </a:p>
        </p:txBody>
      </p:sp>
    </p:spTree>
    <p:extLst>
      <p:ext uri="{BB962C8B-B14F-4D97-AF65-F5344CB8AC3E}">
        <p14:creationId xmlns:p14="http://schemas.microsoft.com/office/powerpoint/2010/main" val="152654145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hf hdr="0" ftr="0" dt="0"/>
  <p:txStyles>
    <p:titleStyle>
      <a:lvl1pPr algn="l" defTabSz="457200" rtl="0" eaLnBrk="1" latinLnBrk="0" hangingPunct="1">
        <a:spcBef>
          <a:spcPct val="0"/>
        </a:spcBef>
        <a:buNone/>
        <a:defRPr sz="4400" b="0" kern="1200" baseline="0">
          <a:solidFill>
            <a:schemeClr val="tx2"/>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gif"/><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abs.gov.au/ausstats/abs@.nsf/Latestproducts/6523.0Main%20Features22011-12?opendocument&amp;tabname=Summary&amp;prodno=6523.0&amp;issue=2011-12&amp;num=&amp;view"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332" y="2311401"/>
            <a:ext cx="8358246" cy="1428760"/>
          </a:xfrm>
        </p:spPr>
        <p:txBody>
          <a:bodyPr>
            <a:normAutofit/>
          </a:bodyPr>
          <a:lstStyle/>
          <a:p>
            <a:pPr algn="ctr"/>
            <a:r>
              <a:rPr lang="en-AU" b="1" dirty="0">
                <a:solidFill>
                  <a:schemeClr val="tx2"/>
                </a:solidFill>
                <a:latin typeface="Comic Sans MS" pitchFamily="66" charset="0"/>
              </a:rPr>
              <a:t>Week 2 Lecture</a:t>
            </a:r>
            <a:br>
              <a:rPr lang="en-AU" b="1" dirty="0">
                <a:solidFill>
                  <a:schemeClr val="tx2"/>
                </a:solidFill>
                <a:latin typeface="Comic Sans MS" pitchFamily="66" charset="0"/>
              </a:rPr>
            </a:br>
            <a:endParaRPr lang="en-AU" sz="2700" b="1" dirty="0">
              <a:solidFill>
                <a:schemeClr val="tx2"/>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79512" y="309588"/>
            <a:ext cx="8572560" cy="1944216"/>
          </a:xfrm>
        </p:spPr>
        <p:txBody>
          <a:bodyPr>
            <a:normAutofit/>
          </a:bodyPr>
          <a:lstStyle/>
          <a:p>
            <a:pPr algn="ctr"/>
            <a:r>
              <a:rPr lang="en-AU" sz="3200" b="1" dirty="0">
                <a:effectLst>
                  <a:outerShdw blurRad="38100" dist="38100" dir="2700000" algn="tl">
                    <a:srgbClr val="000000">
                      <a:alpha val="43137"/>
                    </a:srgbClr>
                  </a:outerShdw>
                </a:effectLst>
              </a:rPr>
              <a:t>STA10003</a:t>
            </a:r>
            <a:br>
              <a:rPr lang="en-AU" sz="3200" b="1" dirty="0">
                <a:effectLst>
                  <a:outerShdw blurRad="38100" dist="38100" dir="2700000" algn="tl">
                    <a:srgbClr val="000000">
                      <a:alpha val="43137"/>
                    </a:srgbClr>
                  </a:outerShdw>
                </a:effectLst>
              </a:rPr>
            </a:br>
            <a:r>
              <a:rPr lang="en-AU" sz="3200" b="1" dirty="0">
                <a:effectLst>
                  <a:outerShdw blurRad="38100" dist="38100" dir="2700000" algn="tl">
                    <a:srgbClr val="000000">
                      <a:alpha val="43137"/>
                    </a:srgbClr>
                  </a:outerShdw>
                </a:effectLst>
              </a:rPr>
              <a:t>FOUNDATIONS OF STATISTICS</a:t>
            </a:r>
            <a:endParaRPr lang="en-AU" sz="3200" dirty="0">
              <a:latin typeface="Comic Sans MS" pitchFamily="66" charset="0"/>
            </a:endParaRPr>
          </a:p>
          <a:p>
            <a:pPr algn="ctr"/>
            <a:endParaRPr lang="en-AU" sz="3200" b="1" dirty="0">
              <a:latin typeface="Comic Sans MS" pitchFamily="66" charset="0"/>
            </a:endParaRPr>
          </a:p>
        </p:txBody>
      </p:sp>
      <p:sp>
        <p:nvSpPr>
          <p:cNvPr id="4" name="Rectangle 3">
            <a:extLst>
              <a:ext uri="{FF2B5EF4-FFF2-40B4-BE49-F238E27FC236}">
                <a16:creationId xmlns:a16="http://schemas.microsoft.com/office/drawing/2014/main" id="{0DFF7BAB-88EA-CB4F-89C1-4C52DCD57A9D}"/>
              </a:ext>
            </a:extLst>
          </p:cNvPr>
          <p:cNvSpPr/>
          <p:nvPr/>
        </p:nvSpPr>
        <p:spPr>
          <a:xfrm>
            <a:off x="392877" y="4941168"/>
            <a:ext cx="8358246" cy="1251625"/>
          </a:xfrm>
          <a:prstGeom prst="rect">
            <a:avLst/>
          </a:prstGeom>
        </p:spPr>
        <p:txBody>
          <a:bodyPr wrap="square">
            <a:spAutoFit/>
          </a:bodyPr>
          <a:lstStyle/>
          <a:p>
            <a:pPr marL="0" marR="64008" lvl="5">
              <a:spcBef>
                <a:spcPts val="400"/>
              </a:spcBef>
              <a:buClr>
                <a:srgbClr val="4A8E10"/>
              </a:buClr>
              <a:buSzPct val="68000"/>
            </a:pPr>
            <a:r>
              <a:rPr lang="en-AU" sz="4000" b="1" dirty="0">
                <a:solidFill>
                  <a:schemeClr val="tx2"/>
                </a:solidFill>
                <a:latin typeface="Times New Roman" panose="02020603050405020304" pitchFamily="18" charset="0"/>
                <a:cs typeface="Times New Roman" panose="02020603050405020304" pitchFamily="18" charset="0"/>
              </a:rPr>
              <a:t>Jascha Zimmermann</a:t>
            </a:r>
          </a:p>
          <a:p>
            <a:pPr marL="0" marR="64008" lvl="5">
              <a:spcBef>
                <a:spcPts val="400"/>
              </a:spcBef>
              <a:buClr>
                <a:srgbClr val="4A8E10"/>
              </a:buClr>
              <a:buSzPct val="68000"/>
            </a:pPr>
            <a:r>
              <a:rPr lang="en-AU" sz="3200" dirty="0" err="1">
                <a:solidFill>
                  <a:schemeClr val="tx2"/>
                </a:solidFill>
                <a:latin typeface="Times New Roman" panose="02020603050405020304" pitchFamily="18" charset="0"/>
                <a:cs typeface="Times New Roman" panose="02020603050405020304" pitchFamily="18" charset="0"/>
              </a:rPr>
              <a:t>jzimmermann@swin.edu.au</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01" y="0"/>
            <a:ext cx="8229600" cy="692696"/>
          </a:xfrm>
        </p:spPr>
        <p:txBody>
          <a:bodyPr>
            <a:normAutofit/>
          </a:bodyPr>
          <a:lstStyle/>
          <a:p>
            <a:pPr algn="ctr"/>
            <a:r>
              <a:rPr lang="en-AU" sz="3600" b="1" dirty="0"/>
              <a:t>FREQUENCY DISTRIBUTIONS</a:t>
            </a:r>
          </a:p>
        </p:txBody>
      </p:sp>
      <p:sp>
        <p:nvSpPr>
          <p:cNvPr id="3" name="Content Placeholder 2"/>
          <p:cNvSpPr>
            <a:spLocks noGrp="1"/>
          </p:cNvSpPr>
          <p:nvPr>
            <p:ph idx="1"/>
          </p:nvPr>
        </p:nvSpPr>
        <p:spPr>
          <a:xfrm>
            <a:off x="430101" y="908720"/>
            <a:ext cx="7742299" cy="4680520"/>
          </a:xfrm>
          <a:solidFill>
            <a:schemeClr val="bg1"/>
          </a:solidFill>
        </p:spPr>
        <p:txBody>
          <a:bodyPr>
            <a:normAutofit fontScale="62500" lnSpcReduction="20000"/>
          </a:bodyPr>
          <a:lstStyle/>
          <a:p>
            <a:pPr marL="0" indent="0">
              <a:lnSpc>
                <a:spcPct val="120000"/>
              </a:lnSpc>
              <a:buNone/>
            </a:pPr>
            <a:r>
              <a:rPr lang="en-US" altLang="en-US" dirty="0"/>
              <a:t>A </a:t>
            </a:r>
            <a:r>
              <a:rPr lang="en-US" altLang="en-US" b="1" dirty="0"/>
              <a:t>frequency distribution </a:t>
            </a:r>
            <a:r>
              <a:rPr lang="en-US" altLang="en-US" dirty="0"/>
              <a:t>offers a way of </a:t>
            </a:r>
            <a:r>
              <a:rPr lang="en-US" altLang="en-US" i="1" dirty="0"/>
              <a:t>organising</a:t>
            </a:r>
            <a:r>
              <a:rPr lang="en-US" altLang="en-US" dirty="0"/>
              <a:t> our variable measure into categories [or intervals of values]</a:t>
            </a:r>
          </a:p>
          <a:p>
            <a:pPr marL="0" indent="0">
              <a:lnSpc>
                <a:spcPct val="120000"/>
              </a:lnSpc>
              <a:buNone/>
            </a:pPr>
            <a:r>
              <a:rPr lang="en-US" altLang="en-US" sz="1200" dirty="0"/>
              <a:t>	</a:t>
            </a:r>
          </a:p>
          <a:p>
            <a:pPr marL="857250" lvl="1" indent="-457200">
              <a:lnSpc>
                <a:spcPct val="120000"/>
              </a:lnSpc>
              <a:buFont typeface="Arial" panose="020B0604020202020204" pitchFamily="34" charset="0"/>
              <a:buChar char="»"/>
            </a:pPr>
            <a:r>
              <a:rPr lang="en-US" altLang="en-US" dirty="0"/>
              <a:t>provides an organized ‘picture’ of the data</a:t>
            </a:r>
          </a:p>
          <a:p>
            <a:pPr marL="857250" lvl="1" indent="-457200">
              <a:lnSpc>
                <a:spcPct val="120000"/>
              </a:lnSpc>
              <a:buFont typeface="Arial" panose="020B0604020202020204" pitchFamily="34" charset="0"/>
              <a:buChar char="»"/>
            </a:pPr>
            <a:endParaRPr lang="en-US" altLang="en-US" sz="1200" dirty="0"/>
          </a:p>
          <a:p>
            <a:pPr marL="857250" lvl="1" indent="-457200">
              <a:lnSpc>
                <a:spcPct val="120000"/>
              </a:lnSpc>
              <a:buFont typeface="Arial" panose="020B0604020202020204" pitchFamily="34" charset="0"/>
              <a:buChar char="»"/>
            </a:pPr>
            <a:r>
              <a:rPr lang="en-US" altLang="en-US" dirty="0"/>
              <a:t>presented in either tabular or graphical form</a:t>
            </a:r>
          </a:p>
          <a:p>
            <a:pPr marL="857250" lvl="1" indent="-457200">
              <a:lnSpc>
                <a:spcPct val="120000"/>
              </a:lnSpc>
              <a:buFont typeface="Arial" panose="020B0604020202020204" pitchFamily="34" charset="0"/>
              <a:buChar char="»"/>
            </a:pPr>
            <a:endParaRPr lang="en-US" altLang="en-US" sz="1200" dirty="0"/>
          </a:p>
          <a:p>
            <a:pPr marL="857250" lvl="1" indent="-457200">
              <a:lnSpc>
                <a:spcPct val="120000"/>
              </a:lnSpc>
              <a:buFont typeface="Arial" panose="020B0604020202020204" pitchFamily="34" charset="0"/>
              <a:buChar char="»"/>
            </a:pPr>
            <a:endParaRPr lang="en-US" altLang="en-US" sz="1200" dirty="0"/>
          </a:p>
          <a:p>
            <a:pPr marL="0" indent="0">
              <a:lnSpc>
                <a:spcPct val="120000"/>
              </a:lnSpc>
              <a:buNone/>
            </a:pPr>
            <a:r>
              <a:rPr lang="en-US" altLang="en-US" dirty="0"/>
              <a:t>Frequency </a:t>
            </a:r>
            <a:r>
              <a:rPr lang="en-US" altLang="en-US" i="1" dirty="0"/>
              <a:t>Tables</a:t>
            </a:r>
            <a:r>
              <a:rPr lang="en-US" altLang="en-US" dirty="0"/>
              <a:t>:</a:t>
            </a:r>
          </a:p>
          <a:p>
            <a:pPr lvl="1">
              <a:lnSpc>
                <a:spcPct val="120000"/>
              </a:lnSpc>
              <a:buFont typeface="Arial" panose="020B0604020202020204" pitchFamily="34" charset="0"/>
              <a:buChar char="»"/>
            </a:pPr>
            <a:r>
              <a:rPr lang="en-US" altLang="en-US" dirty="0"/>
              <a:t>Can be grouped / ungrouped   </a:t>
            </a:r>
            <a:r>
              <a:rPr lang="en-US" altLang="en-US" b="1" dirty="0"/>
              <a:t>AGE</a:t>
            </a:r>
          </a:p>
          <a:p>
            <a:pPr marL="457200" lvl="1" indent="0">
              <a:lnSpc>
                <a:spcPct val="120000"/>
              </a:lnSpc>
              <a:buNone/>
            </a:pPr>
            <a:r>
              <a:rPr lang="en-US" altLang="en-US" dirty="0"/>
              <a:t>20-29, 30-39, 40-49 / 24, 32, 38, 41, 43, 47 </a:t>
            </a:r>
          </a:p>
          <a:p>
            <a:pPr lvl="1">
              <a:lnSpc>
                <a:spcPct val="120000"/>
              </a:lnSpc>
              <a:buFont typeface="Arial" panose="020B0604020202020204" pitchFamily="34" charset="0"/>
              <a:buChar char="»"/>
            </a:pPr>
            <a:endParaRPr lang="en-US" altLang="en-US" sz="1200" dirty="0"/>
          </a:p>
          <a:p>
            <a:pPr marL="0" indent="0">
              <a:lnSpc>
                <a:spcPct val="120000"/>
              </a:lnSpc>
              <a:buNone/>
            </a:pPr>
            <a:r>
              <a:rPr lang="en-US" altLang="en-US" dirty="0"/>
              <a:t>Frequency </a:t>
            </a:r>
            <a:r>
              <a:rPr lang="en-US" altLang="en-US" i="1" dirty="0"/>
              <a:t>Graphs</a:t>
            </a:r>
            <a:r>
              <a:rPr lang="en-US" altLang="en-US" dirty="0"/>
              <a:t>:</a:t>
            </a:r>
          </a:p>
          <a:p>
            <a:pPr lvl="1">
              <a:lnSpc>
                <a:spcPct val="120000"/>
              </a:lnSpc>
              <a:buFont typeface="Arial" panose="020B0604020202020204" pitchFamily="34" charset="0"/>
              <a:buChar char="»"/>
            </a:pPr>
            <a:r>
              <a:rPr lang="en-US" altLang="en-US" b="1" dirty="0"/>
              <a:t>Histogram</a:t>
            </a:r>
            <a:r>
              <a:rPr lang="en-US" altLang="en-US" dirty="0"/>
              <a:t> / Polygon / Boxplot [metric data]</a:t>
            </a:r>
          </a:p>
          <a:p>
            <a:pPr lvl="1">
              <a:lnSpc>
                <a:spcPct val="120000"/>
              </a:lnSpc>
              <a:buFont typeface="Arial" panose="020B0604020202020204" pitchFamily="34" charset="0"/>
              <a:buChar char="»"/>
            </a:pPr>
            <a:r>
              <a:rPr lang="en-US" altLang="en-US" b="1" dirty="0"/>
              <a:t>Bar Chart </a:t>
            </a:r>
            <a:r>
              <a:rPr lang="en-US" altLang="en-US" dirty="0"/>
              <a:t>[SPSS terminology] / Pie Chart [categorical data]</a:t>
            </a:r>
          </a:p>
          <a:p>
            <a:pPr lvl="1">
              <a:buFont typeface="Arial" panose="020B0604020202020204" pitchFamily="34" charset="0"/>
              <a:buChar char="»"/>
            </a:pPr>
            <a:endParaRPr lang="en-US" altLang="en-US" dirty="0"/>
          </a:p>
          <a:p>
            <a:pPr lvl="1">
              <a:buFont typeface="Arial" panose="020B0604020202020204" pitchFamily="34" charset="0"/>
              <a:buChar char="»"/>
            </a:pPr>
            <a:endParaRPr lang="en-US" altLang="en-US" dirty="0"/>
          </a:p>
          <a:p>
            <a:pPr lvl="1">
              <a:buFont typeface="Arial" panose="020B0604020202020204" pitchFamily="34" charset="0"/>
              <a:buChar char="»"/>
            </a:pPr>
            <a:endParaRPr lang="en-US" altLang="en-US" dirty="0"/>
          </a:p>
          <a:p>
            <a:pPr marL="0" indent="0">
              <a:buNone/>
            </a:pPr>
            <a:endParaRPr lang="en-US" altLang="en-US" dirty="0"/>
          </a:p>
        </p:txBody>
      </p:sp>
      <p:sp>
        <p:nvSpPr>
          <p:cNvPr id="5" name="Slide Number Placeholder 4">
            <a:extLst>
              <a:ext uri="{FF2B5EF4-FFF2-40B4-BE49-F238E27FC236}">
                <a16:creationId xmlns:a16="http://schemas.microsoft.com/office/drawing/2014/main" id="{B032BAF4-6ABF-6B42-9A54-49D65A935342}"/>
              </a:ext>
            </a:extLst>
          </p:cNvPr>
          <p:cNvSpPr>
            <a:spLocks noGrp="1"/>
          </p:cNvSpPr>
          <p:nvPr>
            <p:ph type="sldNum" sz="quarter" idx="11"/>
          </p:nvPr>
        </p:nvSpPr>
        <p:spPr/>
        <p:txBody>
          <a:bodyPr/>
          <a:lstStyle/>
          <a:p>
            <a:fld id="{5364DB99-64BC-DB4A-AD53-785AA9A01BB3}" type="slidenum">
              <a:rPr lang="en-US" smtClean="0"/>
              <a:t>10</a:t>
            </a:fld>
            <a:endParaRPr lang="en-US"/>
          </a:p>
        </p:txBody>
      </p:sp>
    </p:spTree>
    <p:extLst>
      <p:ext uri="{BB962C8B-B14F-4D97-AF65-F5344CB8AC3E}">
        <p14:creationId xmlns:p14="http://schemas.microsoft.com/office/powerpoint/2010/main" val="200644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01" y="0"/>
            <a:ext cx="8229600" cy="692696"/>
          </a:xfrm>
        </p:spPr>
        <p:txBody>
          <a:bodyPr>
            <a:normAutofit/>
          </a:bodyPr>
          <a:lstStyle/>
          <a:p>
            <a:pPr algn="ctr"/>
            <a:r>
              <a:rPr lang="en-AU" sz="3600" b="1" dirty="0"/>
              <a:t>FREQUENCY DISTRIBUTIONS</a:t>
            </a:r>
          </a:p>
        </p:txBody>
      </p:sp>
      <p:sp>
        <p:nvSpPr>
          <p:cNvPr id="3" name="Content Placeholder 2"/>
          <p:cNvSpPr>
            <a:spLocks noGrp="1"/>
          </p:cNvSpPr>
          <p:nvPr>
            <p:ph idx="1"/>
          </p:nvPr>
        </p:nvSpPr>
        <p:spPr>
          <a:xfrm>
            <a:off x="179512" y="538393"/>
            <a:ext cx="8784976" cy="2293868"/>
          </a:xfrm>
          <a:solidFill>
            <a:schemeClr val="bg1"/>
          </a:solidFill>
        </p:spPr>
        <p:txBody>
          <a:bodyPr>
            <a:normAutofit fontScale="70000" lnSpcReduction="20000"/>
          </a:bodyPr>
          <a:lstStyle/>
          <a:p>
            <a:pPr marL="857250" lvl="1" indent="-457200">
              <a:buFont typeface="Arial" panose="020B0604020202020204" pitchFamily="34" charset="0"/>
              <a:buChar char="»"/>
            </a:pPr>
            <a:endParaRPr lang="en-US" altLang="en-US" sz="1200" dirty="0"/>
          </a:p>
          <a:p>
            <a:pPr marL="0" indent="0">
              <a:buNone/>
            </a:pPr>
            <a:r>
              <a:rPr lang="en-US" altLang="en-US" sz="3400" b="1" i="1" dirty="0"/>
              <a:t>Ungrouped</a:t>
            </a:r>
            <a:r>
              <a:rPr lang="en-US" altLang="en-US" sz="3400" b="1" dirty="0"/>
              <a:t> Frequency Table:</a:t>
            </a:r>
          </a:p>
          <a:p>
            <a:pPr lvl="1">
              <a:buFont typeface="Arial" panose="020B0604020202020204" pitchFamily="34" charset="0"/>
              <a:buChar char="•"/>
            </a:pPr>
            <a:r>
              <a:rPr lang="en-US" altLang="en-US" dirty="0"/>
              <a:t>Each category or distinct values has it’s frequency recorded</a:t>
            </a:r>
          </a:p>
          <a:p>
            <a:pPr marL="0" indent="0">
              <a:buNone/>
            </a:pPr>
            <a:r>
              <a:rPr lang="en-US" altLang="en-US" dirty="0"/>
              <a:t>  </a:t>
            </a:r>
            <a:r>
              <a:rPr lang="en-US" altLang="en-US" sz="2400" dirty="0"/>
              <a:t>usually</a:t>
            </a:r>
            <a:r>
              <a:rPr lang="en-US" altLang="en-US" dirty="0"/>
              <a:t> …</a:t>
            </a:r>
          </a:p>
          <a:p>
            <a:pPr lvl="1">
              <a:buFont typeface="Arial" panose="020B0604020202020204" pitchFamily="34" charset="0"/>
              <a:buChar char="»"/>
            </a:pPr>
            <a:r>
              <a:rPr lang="en-US" altLang="en-US" sz="2600" dirty="0"/>
              <a:t>First column lists categories / intervals [</a:t>
            </a:r>
            <a:r>
              <a:rPr lang="en-US" altLang="en-US" sz="2600" i="1" dirty="0"/>
              <a:t>X</a:t>
            </a:r>
            <a:r>
              <a:rPr lang="en-US" altLang="en-US" sz="2600" dirty="0"/>
              <a:t>]</a:t>
            </a:r>
          </a:p>
          <a:p>
            <a:pPr lvl="1">
              <a:buFont typeface="Arial" panose="020B0604020202020204" pitchFamily="34" charset="0"/>
              <a:buChar char="»"/>
            </a:pPr>
            <a:r>
              <a:rPr lang="en-US" altLang="en-US" sz="2600" dirty="0"/>
              <a:t>Second column lists the frequency [</a:t>
            </a:r>
            <a:r>
              <a:rPr lang="en-US" altLang="en-US" sz="2600" i="1" dirty="0"/>
              <a:t>f</a:t>
            </a:r>
            <a:r>
              <a:rPr lang="en-US" altLang="en-US" sz="2600" dirty="0"/>
              <a:t>]</a:t>
            </a:r>
          </a:p>
          <a:p>
            <a:pPr lvl="1">
              <a:buFont typeface="Arial" panose="020B0604020202020204" pitchFamily="34" charset="0"/>
              <a:buChar char="»"/>
            </a:pPr>
            <a:r>
              <a:rPr lang="en-US" altLang="en-US" sz="2600" dirty="0"/>
              <a:t>… additional columns are sometimes included [sum of frequencies / proportions / percentages]</a:t>
            </a:r>
            <a:endParaRPr lang="en-US" altLang="en-US" dirty="0"/>
          </a:p>
          <a:p>
            <a:pPr marL="0" indent="0">
              <a:buNone/>
            </a:pPr>
            <a:endParaRPr lang="en-US" altLang="en-US" dirty="0"/>
          </a:p>
        </p:txBody>
      </p:sp>
      <p:graphicFrame>
        <p:nvGraphicFramePr>
          <p:cNvPr id="4" name="Table 3"/>
          <p:cNvGraphicFramePr>
            <a:graphicFrameLocks noGrp="1"/>
          </p:cNvGraphicFramePr>
          <p:nvPr>
            <p:extLst>
              <p:ext uri="{D42A27DB-BD31-4B8C-83A1-F6EECF244321}">
                <p14:modId xmlns:p14="http://schemas.microsoft.com/office/powerpoint/2010/main" val="1416409109"/>
              </p:ext>
            </p:extLst>
          </p:nvPr>
        </p:nvGraphicFramePr>
        <p:xfrm>
          <a:off x="181273" y="3140320"/>
          <a:ext cx="3923523" cy="3215044"/>
        </p:xfrm>
        <a:graphic>
          <a:graphicData uri="http://schemas.openxmlformats.org/drawingml/2006/table">
            <a:tbl>
              <a:tblPr/>
              <a:tblGrid>
                <a:gridCol w="1492316">
                  <a:extLst>
                    <a:ext uri="{9D8B030D-6E8A-4147-A177-3AD203B41FA5}">
                      <a16:colId xmlns:a16="http://schemas.microsoft.com/office/drawing/2014/main" val="3226946212"/>
                    </a:ext>
                  </a:extLst>
                </a:gridCol>
                <a:gridCol w="1119237">
                  <a:extLst>
                    <a:ext uri="{9D8B030D-6E8A-4147-A177-3AD203B41FA5}">
                      <a16:colId xmlns:a16="http://schemas.microsoft.com/office/drawing/2014/main" val="3532966600"/>
                    </a:ext>
                  </a:extLst>
                </a:gridCol>
                <a:gridCol w="1311970">
                  <a:extLst>
                    <a:ext uri="{9D8B030D-6E8A-4147-A177-3AD203B41FA5}">
                      <a16:colId xmlns:a16="http://schemas.microsoft.com/office/drawing/2014/main" val="4135337364"/>
                    </a:ext>
                  </a:extLst>
                </a:gridCol>
              </a:tblGrid>
              <a:tr h="810632">
                <a:tc>
                  <a:txBody>
                    <a:bodyPr/>
                    <a:lstStyle/>
                    <a:p>
                      <a:pPr algn="ctr" fontAlgn="b"/>
                      <a:r>
                        <a:rPr lang="en-AU" sz="1800" b="1" i="0" u="none" strike="noStrike" dirty="0">
                          <a:solidFill>
                            <a:srgbClr val="000000"/>
                          </a:solidFill>
                          <a:effectLst/>
                          <a:latin typeface="Calibri" panose="020F0502020204030204" pitchFamily="34" charset="0"/>
                        </a:rPr>
                        <a:t>Number of siblings [X]</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a:solidFill>
                            <a:srgbClr val="000000"/>
                          </a:solidFill>
                          <a:effectLst/>
                          <a:latin typeface="Calibri" panose="020F0502020204030204" pitchFamily="34" charset="0"/>
                        </a:rPr>
                        <a:t>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err="1">
                          <a:solidFill>
                            <a:srgbClr val="000000"/>
                          </a:solidFill>
                          <a:effectLst/>
                          <a:latin typeface="Calibri" panose="020F0502020204030204" pitchFamily="34" charset="0"/>
                        </a:rPr>
                        <a:t>fX</a:t>
                      </a:r>
                      <a:endParaRPr lang="en-AU" sz="1800" b="1" i="1"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0369882"/>
                  </a:ext>
                </a:extLst>
              </a:tr>
              <a:tr h="398445">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687656"/>
                  </a:ext>
                </a:extLst>
              </a:tr>
              <a:tr h="398445">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84463122"/>
                  </a:ext>
                </a:extLst>
              </a:tr>
              <a:tr h="398445">
                <a:tc>
                  <a:txBody>
                    <a:bodyPr/>
                    <a:lstStyle/>
                    <a:p>
                      <a:pPr algn="ctr" fontAlgn="b"/>
                      <a:r>
                        <a:rPr lang="en-AU" sz="2400" b="1" i="0" u="none" strike="noStrike">
                          <a:solidFill>
                            <a:srgbClr val="000000"/>
                          </a:solidFill>
                          <a:effectLst/>
                          <a:latin typeface="Calibri" panose="020F0502020204030204" pitchFamily="34" charset="0"/>
                        </a:rPr>
                        <a:t>2</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87065575"/>
                  </a:ext>
                </a:extLst>
              </a:tr>
              <a:tr h="398445">
                <a:tc>
                  <a:txBody>
                    <a:bodyPr/>
                    <a:lstStyle/>
                    <a:p>
                      <a:pPr algn="ctr" fontAlgn="b"/>
                      <a:r>
                        <a:rPr lang="en-AU" sz="2400" b="1" i="0" u="none" strike="noStrike">
                          <a:solidFill>
                            <a:srgbClr val="000000"/>
                          </a:solidFill>
                          <a:effectLst/>
                          <a:latin typeface="Calibri" panose="020F0502020204030204" pitchFamily="34" charset="0"/>
                        </a:rPr>
                        <a:t>3</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95399506"/>
                  </a:ext>
                </a:extLst>
              </a:tr>
              <a:tr h="398445">
                <a:tc>
                  <a:txBody>
                    <a:bodyPr/>
                    <a:lstStyle/>
                    <a:p>
                      <a:pPr algn="ctr" fontAlgn="b"/>
                      <a:r>
                        <a:rPr lang="en-AU" sz="2400" b="1" i="0" u="none" strike="noStrike">
                          <a:solidFill>
                            <a:srgbClr val="000000"/>
                          </a:solidFill>
                          <a:effectLst/>
                          <a:latin typeface="Calibri" panose="020F0502020204030204" pitchFamily="34" charset="0"/>
                        </a:rPr>
                        <a:t>4</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en-US"/>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4784419"/>
                  </a:ext>
                </a:extLst>
              </a:tr>
              <a:tr h="412187">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endParaRPr lang="en-US" dirty="0"/>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endParaRPr lang="en-US" dirty="0"/>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703189"/>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4224654" y="4693371"/>
                <a:ext cx="4861452" cy="1661993"/>
              </a:xfrm>
              <a:prstGeom prst="rect">
                <a:avLst/>
              </a:prstGeom>
              <a:solidFill>
                <a:schemeClr val="bg1"/>
              </a:solidFill>
            </p:spPr>
            <p:txBody>
              <a:bodyPr wrap="square" rtlCol="0">
                <a:spAutoFit/>
              </a:bodyPr>
              <a:lstStyle/>
              <a:p>
                <a:r>
                  <a:rPr lang="en-AU" sz="2000" dirty="0">
                    <a:solidFill>
                      <a:schemeClr val="tx2"/>
                    </a:solidFill>
                  </a:rPr>
                  <a:t>Summing the </a:t>
                </a:r>
                <a:r>
                  <a:rPr lang="en-AU" sz="2000" i="1" dirty="0" err="1">
                    <a:solidFill>
                      <a:schemeClr val="tx2"/>
                    </a:solidFill>
                  </a:rPr>
                  <a:t>fX</a:t>
                </a:r>
                <a:r>
                  <a:rPr lang="en-AU" sz="2000" dirty="0">
                    <a:solidFill>
                      <a:schemeClr val="tx2"/>
                    </a:solidFill>
                  </a:rPr>
                  <a:t> column provides information about the total number of siblings in the distribution</a:t>
                </a:r>
              </a:p>
              <a:p>
                <a:endParaRPr lang="en-AU" sz="1000" dirty="0">
                  <a:solidFill>
                    <a:schemeClr val="tx2"/>
                  </a:solidFill>
                </a:endParaRPr>
              </a:p>
              <a:p>
                <a:pPr/>
                <a14:m>
                  <m:oMathPara xmlns:m="http://schemas.openxmlformats.org/officeDocument/2006/math">
                    <m:oMathParaPr>
                      <m:jc m:val="centerGroup"/>
                    </m:oMathParaPr>
                    <m:oMath xmlns:m="http://schemas.openxmlformats.org/officeDocument/2006/math">
                      <m:r>
                        <a:rPr lang="el-GR" sz="3200" b="1" i="1" smtClean="0">
                          <a:solidFill>
                            <a:schemeClr val="tx2"/>
                          </a:solidFill>
                          <a:latin typeface="Cambria Math" panose="02040503050406030204" pitchFamily="18" charset="0"/>
                          <a:ea typeface="Cambria Math" panose="02040503050406030204" pitchFamily="18" charset="0"/>
                        </a:rPr>
                        <m:t>𝜮</m:t>
                      </m:r>
                      <m:r>
                        <a:rPr lang="en-AU" sz="3200" b="1" i="1" smtClean="0">
                          <a:solidFill>
                            <a:schemeClr val="tx2"/>
                          </a:solidFill>
                          <a:latin typeface="Cambria Math" panose="02040503050406030204" pitchFamily="18" charset="0"/>
                          <a:ea typeface="Cambria Math" panose="02040503050406030204" pitchFamily="18" charset="0"/>
                        </a:rPr>
                        <m:t>𝒇𝑿</m:t>
                      </m:r>
                      <m:r>
                        <a:rPr lang="en-AU" sz="3200" b="1" i="1" smtClean="0">
                          <a:solidFill>
                            <a:schemeClr val="tx2"/>
                          </a:solidFill>
                          <a:latin typeface="Cambria Math" panose="02040503050406030204" pitchFamily="18" charset="0"/>
                          <a:ea typeface="Cambria Math" panose="02040503050406030204" pitchFamily="18" charset="0"/>
                        </a:rPr>
                        <m:t>=</m:t>
                      </m:r>
                      <m:r>
                        <a:rPr lang="en-AU" sz="3200" b="1" i="1" smtClean="0">
                          <a:solidFill>
                            <a:schemeClr val="tx2"/>
                          </a:solidFill>
                          <a:latin typeface="Cambria Math" panose="02040503050406030204" pitchFamily="18" charset="0"/>
                          <a:ea typeface="Cambria Math" panose="02040503050406030204" pitchFamily="18" charset="0"/>
                        </a:rPr>
                        <m:t>𝟏𝟖</m:t>
                      </m:r>
                    </m:oMath>
                  </m:oMathPara>
                </a14:m>
                <a:endParaRPr lang="en-AU" sz="2400" b="1"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24654" y="4693371"/>
                <a:ext cx="4861452" cy="1661993"/>
              </a:xfrm>
              <a:prstGeom prst="rect">
                <a:avLst/>
              </a:prstGeom>
              <a:blipFill>
                <a:blip r:embed="rId3"/>
                <a:stretch>
                  <a:fillRect l="-1305" t="-2290" b="-6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226743" y="2986290"/>
                <a:ext cx="4859363" cy="1650645"/>
              </a:xfrm>
              <a:prstGeom prst="rect">
                <a:avLst/>
              </a:prstGeom>
              <a:solidFill>
                <a:schemeClr val="bg1"/>
              </a:solidFill>
            </p:spPr>
            <p:txBody>
              <a:bodyPr wrap="square" rtlCol="0">
                <a:spAutoFit/>
              </a:bodyPr>
              <a:lstStyle/>
              <a:p>
                <a:r>
                  <a:rPr lang="en-AU" sz="2000" dirty="0">
                    <a:solidFill>
                      <a:schemeClr val="tx2"/>
                    </a:solidFill>
                  </a:rPr>
                  <a:t>Summing the </a:t>
                </a:r>
                <a:r>
                  <a:rPr lang="en-AU" sz="2000" i="1" dirty="0">
                    <a:solidFill>
                      <a:schemeClr val="tx2"/>
                    </a:solidFill>
                  </a:rPr>
                  <a:t>f</a:t>
                </a:r>
                <a:r>
                  <a:rPr lang="en-AU" sz="2000" dirty="0">
                    <a:solidFill>
                      <a:schemeClr val="tx2"/>
                    </a:solidFill>
                  </a:rPr>
                  <a:t> column provides information about the total number of cases in the distribution</a:t>
                </a:r>
              </a:p>
              <a:p>
                <a:endParaRPr lang="en-AU" sz="1000" dirty="0">
                  <a:solidFill>
                    <a:schemeClr val="tx2"/>
                  </a:solidFill>
                </a:endParaRPr>
              </a:p>
              <a:p>
                <a:pPr algn="ctr"/>
                <a14:m>
                  <m:oMath xmlns:m="http://schemas.openxmlformats.org/officeDocument/2006/math">
                    <m:r>
                      <a:rPr lang="el-GR" sz="3200" b="1" i="1" smtClean="0">
                        <a:solidFill>
                          <a:schemeClr val="tx2"/>
                        </a:solidFill>
                        <a:latin typeface="Cambria Math" panose="02040503050406030204" pitchFamily="18" charset="0"/>
                        <a:ea typeface="Cambria Math" panose="02040503050406030204" pitchFamily="18" charset="0"/>
                      </a:rPr>
                      <m:t>𝜮</m:t>
                    </m:r>
                    <m:r>
                      <a:rPr lang="en-AU" sz="3200" b="1" i="1" smtClean="0">
                        <a:solidFill>
                          <a:schemeClr val="tx2"/>
                        </a:solidFill>
                        <a:latin typeface="Cambria Math" panose="02040503050406030204" pitchFamily="18" charset="0"/>
                        <a:ea typeface="Cambria Math" panose="02040503050406030204" pitchFamily="18" charset="0"/>
                      </a:rPr>
                      <m:t>𝒇</m:t>
                    </m:r>
                    <m:r>
                      <a:rPr lang="en-AU" sz="3200" b="1" i="1" smtClean="0">
                        <a:solidFill>
                          <a:schemeClr val="tx2"/>
                        </a:solidFill>
                        <a:latin typeface="Cambria Math" panose="02040503050406030204" pitchFamily="18" charset="0"/>
                        <a:ea typeface="Cambria Math" panose="02040503050406030204" pitchFamily="18" charset="0"/>
                      </a:rPr>
                      <m:t>=</m:t>
                    </m:r>
                    <m:r>
                      <a:rPr lang="en-AU" sz="3200" b="1" i="1" smtClean="0">
                        <a:solidFill>
                          <a:schemeClr val="tx2"/>
                        </a:solidFill>
                        <a:latin typeface="Cambria Math" panose="02040503050406030204" pitchFamily="18" charset="0"/>
                        <a:ea typeface="Cambria Math" panose="02040503050406030204" pitchFamily="18" charset="0"/>
                      </a:rPr>
                      <m:t>𝟏𝟐</m:t>
                    </m:r>
                  </m:oMath>
                </a14:m>
                <a:r>
                  <a:rPr lang="en-AU" sz="2400" b="1" dirty="0">
                    <a:solidFill>
                      <a:schemeClr val="tx2"/>
                    </a:solidFill>
                  </a:rPr>
                  <a:t>   [n = 12]</a:t>
                </a:r>
              </a:p>
            </p:txBody>
          </p:sp>
        </mc:Choice>
        <mc:Fallback xmlns="">
          <p:sp>
            <p:nvSpPr>
              <p:cNvPr id="6" name="TextBox 5"/>
              <p:cNvSpPr txBox="1">
                <a:spLocks noRot="1" noChangeAspect="1" noMove="1" noResize="1" noEditPoints="1" noAdjustHandles="1" noChangeArrowheads="1" noChangeShapeType="1" noTextEdit="1"/>
              </p:cNvSpPr>
              <p:nvPr/>
            </p:nvSpPr>
            <p:spPr>
              <a:xfrm>
                <a:off x="4226743" y="2986290"/>
                <a:ext cx="4859363" cy="1650645"/>
              </a:xfrm>
              <a:prstGeom prst="rect">
                <a:avLst/>
              </a:prstGeom>
              <a:blipFill>
                <a:blip r:embed="rId4"/>
                <a:stretch>
                  <a:fillRect l="-1305" t="-1527" b="-6870"/>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39941AC9-958F-3440-93DF-9B2B55588605}"/>
              </a:ext>
            </a:extLst>
          </p:cNvPr>
          <p:cNvGraphicFramePr>
            <a:graphicFrameLocks noGrp="1"/>
          </p:cNvGraphicFramePr>
          <p:nvPr>
            <p:extLst>
              <p:ext uri="{D42A27DB-BD31-4B8C-83A1-F6EECF244321}">
                <p14:modId xmlns:p14="http://schemas.microsoft.com/office/powerpoint/2010/main" val="2715235430"/>
              </p:ext>
            </p:extLst>
          </p:nvPr>
        </p:nvGraphicFramePr>
        <p:xfrm>
          <a:off x="181273" y="3140320"/>
          <a:ext cx="3923523" cy="3215044"/>
        </p:xfrm>
        <a:graphic>
          <a:graphicData uri="http://schemas.openxmlformats.org/drawingml/2006/table">
            <a:tbl>
              <a:tblPr/>
              <a:tblGrid>
                <a:gridCol w="1492316">
                  <a:extLst>
                    <a:ext uri="{9D8B030D-6E8A-4147-A177-3AD203B41FA5}">
                      <a16:colId xmlns:a16="http://schemas.microsoft.com/office/drawing/2014/main" val="3226946212"/>
                    </a:ext>
                  </a:extLst>
                </a:gridCol>
                <a:gridCol w="1119237">
                  <a:extLst>
                    <a:ext uri="{9D8B030D-6E8A-4147-A177-3AD203B41FA5}">
                      <a16:colId xmlns:a16="http://schemas.microsoft.com/office/drawing/2014/main" val="3532966600"/>
                    </a:ext>
                  </a:extLst>
                </a:gridCol>
                <a:gridCol w="1311970">
                  <a:extLst>
                    <a:ext uri="{9D8B030D-6E8A-4147-A177-3AD203B41FA5}">
                      <a16:colId xmlns:a16="http://schemas.microsoft.com/office/drawing/2014/main" val="4135337364"/>
                    </a:ext>
                  </a:extLst>
                </a:gridCol>
              </a:tblGrid>
              <a:tr h="810632">
                <a:tc>
                  <a:txBody>
                    <a:bodyPr/>
                    <a:lstStyle/>
                    <a:p>
                      <a:pPr algn="ctr" fontAlgn="b"/>
                      <a:r>
                        <a:rPr lang="en-AU" sz="1800" b="1" i="0" u="none" strike="noStrike" dirty="0">
                          <a:solidFill>
                            <a:srgbClr val="000000"/>
                          </a:solidFill>
                          <a:effectLst/>
                          <a:latin typeface="Calibri" panose="020F0502020204030204" pitchFamily="34" charset="0"/>
                        </a:rPr>
                        <a:t>Number of siblings [X]</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a:solidFill>
                            <a:srgbClr val="000000"/>
                          </a:solidFill>
                          <a:effectLst/>
                          <a:latin typeface="Calibri" panose="020F0502020204030204" pitchFamily="34" charset="0"/>
                        </a:rPr>
                        <a:t>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err="1">
                          <a:solidFill>
                            <a:srgbClr val="000000"/>
                          </a:solidFill>
                          <a:effectLst/>
                          <a:latin typeface="Calibri" panose="020F0502020204030204" pitchFamily="34" charset="0"/>
                        </a:rPr>
                        <a:t>fX</a:t>
                      </a:r>
                      <a:endParaRPr lang="en-AU" sz="1800" b="1" i="1"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0369882"/>
                  </a:ext>
                </a:extLst>
              </a:tr>
              <a:tr h="398445">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687656"/>
                  </a:ext>
                </a:extLst>
              </a:tr>
              <a:tr h="398445">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84463122"/>
                  </a:ext>
                </a:extLst>
              </a:tr>
              <a:tr h="398445">
                <a:tc>
                  <a:txBody>
                    <a:bodyPr/>
                    <a:lstStyle/>
                    <a:p>
                      <a:pPr algn="ctr" fontAlgn="b"/>
                      <a:r>
                        <a:rPr lang="en-AU" sz="2400" b="1" i="0" u="none" strike="noStrike">
                          <a:solidFill>
                            <a:srgbClr val="000000"/>
                          </a:solidFill>
                          <a:effectLst/>
                          <a:latin typeface="Calibri" panose="020F0502020204030204" pitchFamily="34" charset="0"/>
                        </a:rPr>
                        <a:t>2</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87065575"/>
                  </a:ext>
                </a:extLst>
              </a:tr>
              <a:tr h="398445">
                <a:tc>
                  <a:txBody>
                    <a:bodyPr/>
                    <a:lstStyle/>
                    <a:p>
                      <a:pPr algn="ctr" fontAlgn="b"/>
                      <a:r>
                        <a:rPr lang="en-AU" sz="2400" b="1" i="0" u="none" strike="noStrike">
                          <a:solidFill>
                            <a:srgbClr val="000000"/>
                          </a:solidFill>
                          <a:effectLst/>
                          <a:latin typeface="Calibri" panose="020F0502020204030204" pitchFamily="34" charset="0"/>
                        </a:rPr>
                        <a:t>3</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95399506"/>
                  </a:ext>
                </a:extLst>
              </a:tr>
              <a:tr h="398445">
                <a:tc>
                  <a:txBody>
                    <a:bodyPr/>
                    <a:lstStyle/>
                    <a:p>
                      <a:pPr algn="ctr" fontAlgn="b"/>
                      <a:r>
                        <a:rPr lang="en-AU" sz="2400" b="1" i="0" u="none" strike="noStrike">
                          <a:solidFill>
                            <a:srgbClr val="000000"/>
                          </a:solidFill>
                          <a:effectLst/>
                          <a:latin typeface="Calibri" panose="020F0502020204030204" pitchFamily="34" charset="0"/>
                        </a:rPr>
                        <a:t>4</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4784419"/>
                  </a:ext>
                </a:extLst>
              </a:tr>
              <a:tr h="412187">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AU" sz="2400" b="1"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703189"/>
                  </a:ext>
                </a:extLst>
              </a:tr>
            </a:tbl>
          </a:graphicData>
        </a:graphic>
      </p:graphicFrame>
      <p:graphicFrame>
        <p:nvGraphicFramePr>
          <p:cNvPr id="8" name="Table 7">
            <a:extLst>
              <a:ext uri="{FF2B5EF4-FFF2-40B4-BE49-F238E27FC236}">
                <a16:creationId xmlns:a16="http://schemas.microsoft.com/office/drawing/2014/main" id="{CAB269B8-1B0C-F749-B8CF-6257907EBC6D}"/>
              </a:ext>
            </a:extLst>
          </p:cNvPr>
          <p:cNvGraphicFramePr>
            <a:graphicFrameLocks noGrp="1"/>
          </p:cNvGraphicFramePr>
          <p:nvPr>
            <p:extLst>
              <p:ext uri="{D42A27DB-BD31-4B8C-83A1-F6EECF244321}">
                <p14:modId xmlns:p14="http://schemas.microsoft.com/office/powerpoint/2010/main" val="2403246827"/>
              </p:ext>
            </p:extLst>
          </p:nvPr>
        </p:nvGraphicFramePr>
        <p:xfrm>
          <a:off x="181273" y="3140320"/>
          <a:ext cx="3923523" cy="3215044"/>
        </p:xfrm>
        <a:graphic>
          <a:graphicData uri="http://schemas.openxmlformats.org/drawingml/2006/table">
            <a:tbl>
              <a:tblPr/>
              <a:tblGrid>
                <a:gridCol w="1492316">
                  <a:extLst>
                    <a:ext uri="{9D8B030D-6E8A-4147-A177-3AD203B41FA5}">
                      <a16:colId xmlns:a16="http://schemas.microsoft.com/office/drawing/2014/main" val="3226946212"/>
                    </a:ext>
                  </a:extLst>
                </a:gridCol>
                <a:gridCol w="1119237">
                  <a:extLst>
                    <a:ext uri="{9D8B030D-6E8A-4147-A177-3AD203B41FA5}">
                      <a16:colId xmlns:a16="http://schemas.microsoft.com/office/drawing/2014/main" val="3532966600"/>
                    </a:ext>
                  </a:extLst>
                </a:gridCol>
                <a:gridCol w="1311970">
                  <a:extLst>
                    <a:ext uri="{9D8B030D-6E8A-4147-A177-3AD203B41FA5}">
                      <a16:colId xmlns:a16="http://schemas.microsoft.com/office/drawing/2014/main" val="4135337364"/>
                    </a:ext>
                  </a:extLst>
                </a:gridCol>
              </a:tblGrid>
              <a:tr h="810632">
                <a:tc>
                  <a:txBody>
                    <a:bodyPr/>
                    <a:lstStyle/>
                    <a:p>
                      <a:pPr algn="ctr" fontAlgn="b"/>
                      <a:r>
                        <a:rPr lang="en-AU" sz="1800" b="1" i="0" u="none" strike="noStrike" dirty="0">
                          <a:solidFill>
                            <a:srgbClr val="000000"/>
                          </a:solidFill>
                          <a:effectLst/>
                          <a:latin typeface="Calibri" panose="020F0502020204030204" pitchFamily="34" charset="0"/>
                        </a:rPr>
                        <a:t>Number of siblings [X]</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a:solidFill>
                            <a:srgbClr val="000000"/>
                          </a:solidFill>
                          <a:effectLst/>
                          <a:latin typeface="Calibri" panose="020F0502020204030204" pitchFamily="34" charset="0"/>
                        </a:rPr>
                        <a:t>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dirty="0" err="1">
                          <a:solidFill>
                            <a:srgbClr val="000000"/>
                          </a:solidFill>
                          <a:effectLst/>
                          <a:latin typeface="Calibri" panose="020F0502020204030204" pitchFamily="34" charset="0"/>
                        </a:rPr>
                        <a:t>fX</a:t>
                      </a:r>
                      <a:endParaRPr lang="en-AU" sz="1800" b="1" i="1"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0369882"/>
                  </a:ext>
                </a:extLst>
              </a:tr>
              <a:tr h="398445">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5687656"/>
                  </a:ext>
                </a:extLst>
              </a:tr>
              <a:tr h="398445">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84463122"/>
                  </a:ext>
                </a:extLst>
              </a:tr>
              <a:tr h="398445">
                <a:tc>
                  <a:txBody>
                    <a:bodyPr/>
                    <a:lstStyle/>
                    <a:p>
                      <a:pPr algn="ctr" fontAlgn="b"/>
                      <a:r>
                        <a:rPr lang="en-AU" sz="2400" b="1" i="0" u="none" strike="noStrike">
                          <a:solidFill>
                            <a:srgbClr val="000000"/>
                          </a:solidFill>
                          <a:effectLst/>
                          <a:latin typeface="Calibri" panose="020F0502020204030204" pitchFamily="34" charset="0"/>
                        </a:rPr>
                        <a:t>2</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87065575"/>
                  </a:ext>
                </a:extLst>
              </a:tr>
              <a:tr h="398445">
                <a:tc>
                  <a:txBody>
                    <a:bodyPr/>
                    <a:lstStyle/>
                    <a:p>
                      <a:pPr algn="ctr" fontAlgn="b"/>
                      <a:r>
                        <a:rPr lang="en-AU" sz="2400" b="1" i="0" u="none" strike="noStrike">
                          <a:solidFill>
                            <a:srgbClr val="000000"/>
                          </a:solidFill>
                          <a:effectLst/>
                          <a:latin typeface="Calibri" panose="020F0502020204030204" pitchFamily="34" charset="0"/>
                        </a:rPr>
                        <a:t>3</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6</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95399506"/>
                  </a:ext>
                </a:extLst>
              </a:tr>
              <a:tr h="398445">
                <a:tc>
                  <a:txBody>
                    <a:bodyPr/>
                    <a:lstStyle/>
                    <a:p>
                      <a:pPr algn="ctr" fontAlgn="b"/>
                      <a:r>
                        <a:rPr lang="en-AU" sz="2400" b="1" i="0" u="none" strike="noStrike">
                          <a:solidFill>
                            <a:srgbClr val="000000"/>
                          </a:solidFill>
                          <a:effectLst/>
                          <a:latin typeface="Calibri" panose="020F0502020204030204" pitchFamily="34" charset="0"/>
                        </a:rPr>
                        <a:t>4</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4784419"/>
                  </a:ext>
                </a:extLst>
              </a:tr>
              <a:tr h="412187">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2400" b="1" i="0" u="none" strike="noStrike" dirty="0">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703189"/>
                  </a:ext>
                </a:extLst>
              </a:tr>
            </a:tbl>
          </a:graphicData>
        </a:graphic>
      </p:graphicFrame>
      <p:sp>
        <p:nvSpPr>
          <p:cNvPr id="10" name="Slide Number Placeholder 9">
            <a:extLst>
              <a:ext uri="{FF2B5EF4-FFF2-40B4-BE49-F238E27FC236}">
                <a16:creationId xmlns:a16="http://schemas.microsoft.com/office/drawing/2014/main" id="{A494237F-6D76-D64C-BACF-27EF492C2206}"/>
              </a:ext>
            </a:extLst>
          </p:cNvPr>
          <p:cNvSpPr>
            <a:spLocks noGrp="1"/>
          </p:cNvSpPr>
          <p:nvPr>
            <p:ph type="sldNum" sz="quarter" idx="11"/>
          </p:nvPr>
        </p:nvSpPr>
        <p:spPr/>
        <p:txBody>
          <a:bodyPr/>
          <a:lstStyle/>
          <a:p>
            <a:fld id="{5364DB99-64BC-DB4A-AD53-785AA9A01BB3}" type="slidenum">
              <a:rPr lang="en-US" smtClean="0"/>
              <a:t>11</a:t>
            </a:fld>
            <a:endParaRPr lang="en-US"/>
          </a:p>
        </p:txBody>
      </p:sp>
    </p:spTree>
    <p:extLst>
      <p:ext uri="{BB962C8B-B14F-4D97-AF65-F5344CB8AC3E}">
        <p14:creationId xmlns:p14="http://schemas.microsoft.com/office/powerpoint/2010/main" val="11224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01" y="0"/>
            <a:ext cx="8229600" cy="692696"/>
          </a:xfrm>
        </p:spPr>
        <p:txBody>
          <a:bodyPr>
            <a:normAutofit/>
          </a:bodyPr>
          <a:lstStyle/>
          <a:p>
            <a:pPr algn="ctr"/>
            <a:r>
              <a:rPr lang="en-AU" sz="3600" b="1" dirty="0"/>
              <a:t>FREQUENCY DISTRIBUTIONS</a:t>
            </a:r>
          </a:p>
        </p:txBody>
      </p:sp>
      <p:sp>
        <p:nvSpPr>
          <p:cNvPr id="3" name="Content Placeholder 2"/>
          <p:cNvSpPr>
            <a:spLocks noGrp="1"/>
          </p:cNvSpPr>
          <p:nvPr>
            <p:ph idx="1"/>
          </p:nvPr>
        </p:nvSpPr>
        <p:spPr>
          <a:xfrm>
            <a:off x="152413" y="692696"/>
            <a:ext cx="8784976" cy="576064"/>
          </a:xfrm>
          <a:solidFill>
            <a:schemeClr val="bg1"/>
          </a:solidFill>
        </p:spPr>
        <p:txBody>
          <a:bodyPr>
            <a:normAutofit fontScale="70000" lnSpcReduction="20000"/>
          </a:bodyPr>
          <a:lstStyle/>
          <a:p>
            <a:pPr marL="857250" lvl="1" indent="-457200">
              <a:buFont typeface="Arial" panose="020B0604020202020204" pitchFamily="34" charset="0"/>
              <a:buChar char="»"/>
            </a:pPr>
            <a:endParaRPr lang="en-US" altLang="en-US" sz="1200" dirty="0"/>
          </a:p>
          <a:p>
            <a:pPr marL="0" indent="0">
              <a:buNone/>
            </a:pPr>
            <a:r>
              <a:rPr lang="en-US" altLang="en-US" sz="3400" b="1" i="1" dirty="0"/>
              <a:t>Ungrouped</a:t>
            </a:r>
            <a:r>
              <a:rPr lang="en-US" altLang="en-US" sz="3400" b="1" dirty="0"/>
              <a:t> Frequency Table:</a:t>
            </a:r>
            <a:endParaRPr lang="en-US" altLang="en-US" sz="3400" dirty="0"/>
          </a:p>
        </p:txBody>
      </p:sp>
      <p:pic>
        <p:nvPicPr>
          <p:cNvPr id="10" name="Picture 9"/>
          <p:cNvPicPr>
            <a:picLocks noChangeAspect="1"/>
          </p:cNvPicPr>
          <p:nvPr/>
        </p:nvPicPr>
        <p:blipFill>
          <a:blip r:embed="rId3"/>
          <a:stretch>
            <a:fillRect/>
          </a:stretch>
        </p:blipFill>
        <p:spPr>
          <a:xfrm>
            <a:off x="515436" y="1826907"/>
            <a:ext cx="4234962" cy="3042253"/>
          </a:xfrm>
          <a:prstGeom prst="rect">
            <a:avLst/>
          </a:prstGeom>
        </p:spPr>
      </p:pic>
      <p:pic>
        <p:nvPicPr>
          <p:cNvPr id="11" name="Picture 10"/>
          <p:cNvPicPr>
            <a:picLocks noChangeAspect="1"/>
          </p:cNvPicPr>
          <p:nvPr/>
        </p:nvPicPr>
        <p:blipFill>
          <a:blip r:embed="rId4"/>
          <a:stretch>
            <a:fillRect/>
          </a:stretch>
        </p:blipFill>
        <p:spPr>
          <a:xfrm>
            <a:off x="4760601" y="1805632"/>
            <a:ext cx="4176788" cy="3042253"/>
          </a:xfrm>
          <a:prstGeom prst="rect">
            <a:avLst/>
          </a:prstGeom>
        </p:spPr>
      </p:pic>
      <p:sp>
        <p:nvSpPr>
          <p:cNvPr id="12" name="TextBox 11"/>
          <p:cNvSpPr txBox="1"/>
          <p:nvPr/>
        </p:nvSpPr>
        <p:spPr>
          <a:xfrm>
            <a:off x="1331640" y="1430528"/>
            <a:ext cx="2232248" cy="369332"/>
          </a:xfrm>
          <a:prstGeom prst="rect">
            <a:avLst/>
          </a:prstGeom>
          <a:solidFill>
            <a:schemeClr val="bg1"/>
          </a:solidFill>
        </p:spPr>
        <p:txBody>
          <a:bodyPr wrap="square" rtlCol="0">
            <a:spAutoFit/>
          </a:bodyPr>
          <a:lstStyle/>
          <a:p>
            <a:pPr algn="ctr"/>
            <a:r>
              <a:rPr lang="en-AU" dirty="0">
                <a:solidFill>
                  <a:schemeClr val="tx2"/>
                </a:solidFill>
              </a:rPr>
              <a:t>Frequency Table</a:t>
            </a:r>
          </a:p>
        </p:txBody>
      </p:sp>
      <p:sp>
        <p:nvSpPr>
          <p:cNvPr id="13" name="TextBox 12"/>
          <p:cNvSpPr txBox="1"/>
          <p:nvPr/>
        </p:nvSpPr>
        <p:spPr>
          <a:xfrm>
            <a:off x="5796136" y="1430528"/>
            <a:ext cx="2467859" cy="369332"/>
          </a:xfrm>
          <a:prstGeom prst="rect">
            <a:avLst/>
          </a:prstGeom>
          <a:solidFill>
            <a:schemeClr val="bg1"/>
          </a:solidFill>
        </p:spPr>
        <p:txBody>
          <a:bodyPr wrap="square" rtlCol="0">
            <a:spAutoFit/>
          </a:bodyPr>
          <a:lstStyle/>
          <a:p>
            <a:r>
              <a:rPr lang="en-AU" dirty="0">
                <a:solidFill>
                  <a:schemeClr val="tx2"/>
                </a:solidFill>
              </a:rPr>
              <a:t>Frequency Table [SPSS]</a:t>
            </a:r>
          </a:p>
        </p:txBody>
      </p:sp>
      <p:graphicFrame>
        <p:nvGraphicFramePr>
          <p:cNvPr id="18" name="Object 3"/>
          <p:cNvGraphicFramePr>
            <a:graphicFrameLocks noChangeAspect="1"/>
          </p:cNvGraphicFramePr>
          <p:nvPr>
            <p:extLst>
              <p:ext uri="{D42A27DB-BD31-4B8C-83A1-F6EECF244321}">
                <p14:modId xmlns:p14="http://schemas.microsoft.com/office/powerpoint/2010/main" val="2550838240"/>
              </p:ext>
            </p:extLst>
          </p:nvPr>
        </p:nvGraphicFramePr>
        <p:xfrm>
          <a:off x="755576" y="5054793"/>
          <a:ext cx="4137025" cy="935037"/>
        </p:xfrm>
        <a:graphic>
          <a:graphicData uri="http://schemas.openxmlformats.org/presentationml/2006/ole">
            <mc:AlternateContent xmlns:mc="http://schemas.openxmlformats.org/markup-compatibility/2006">
              <mc:Choice xmlns:v="urn:schemas-microsoft-com:vml" Requires="v">
                <p:oleObj name="Equation" r:id="rId5" imgW="1739900" imgH="393700" progId="Equation.3">
                  <p:embed/>
                </p:oleObj>
              </mc:Choice>
              <mc:Fallback>
                <p:oleObj name="Equation" r:id="rId5" imgW="1739900" imgH="393700" progId="Equation.3">
                  <p:embed/>
                  <p:pic>
                    <p:nvPicPr>
                      <p:cNvPr id="3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5054793"/>
                        <a:ext cx="4137025" cy="935037"/>
                      </a:xfrm>
                      <a:prstGeom prst="rect">
                        <a:avLst/>
                      </a:prstGeom>
                      <a:solidFill>
                        <a:schemeClr val="bg1"/>
                      </a:solidFill>
                    </p:spPr>
                  </p:pic>
                </p:oleObj>
              </mc:Fallback>
            </mc:AlternateContent>
          </a:graphicData>
        </a:graphic>
      </p:graphicFrame>
      <mc:AlternateContent xmlns:mc="http://schemas.openxmlformats.org/markup-compatibility/2006" xmlns:a14="http://schemas.microsoft.com/office/drawing/2010/main">
        <mc:Choice Requires="a14">
          <p:sp>
            <p:nvSpPr>
              <p:cNvPr id="4" name="TextBox 3"/>
              <p:cNvSpPr txBox="1"/>
              <p:nvPr/>
            </p:nvSpPr>
            <p:spPr>
              <a:xfrm>
                <a:off x="5508104" y="5065936"/>
                <a:ext cx="1531600" cy="93301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chemeClr val="tx2"/>
                          </a:solidFill>
                          <a:latin typeface="Cambria Math" panose="02040503050406030204" pitchFamily="18" charset="0"/>
                        </a:rPr>
                        <m:t>𝒑</m:t>
                      </m:r>
                      <m:r>
                        <a:rPr lang="en-AU" sz="3200" b="1" i="1" smtClean="0">
                          <a:solidFill>
                            <a:schemeClr val="tx2"/>
                          </a:solidFill>
                          <a:latin typeface="Cambria Math" panose="02040503050406030204" pitchFamily="18" charset="0"/>
                        </a:rPr>
                        <m:t>=</m:t>
                      </m:r>
                      <m:f>
                        <m:fPr>
                          <m:ctrlPr>
                            <a:rPr lang="en-AU" sz="3200" b="1" i="1" smtClean="0">
                              <a:solidFill>
                                <a:schemeClr val="tx2"/>
                              </a:solidFill>
                              <a:latin typeface="Cambria Math" panose="02040503050406030204" pitchFamily="18" charset="0"/>
                            </a:rPr>
                          </m:ctrlPr>
                        </m:fPr>
                        <m:num>
                          <m:r>
                            <a:rPr lang="en-AU" sz="3200" b="1" i="1" smtClean="0">
                              <a:solidFill>
                                <a:schemeClr val="tx2"/>
                              </a:solidFill>
                              <a:latin typeface="Cambria Math" panose="02040503050406030204" pitchFamily="18" charset="0"/>
                            </a:rPr>
                            <m:t>𝒇</m:t>
                          </m:r>
                        </m:num>
                        <m:den>
                          <m:r>
                            <a:rPr lang="en-AU" sz="3200" b="1" i="1" smtClean="0">
                              <a:solidFill>
                                <a:schemeClr val="tx2"/>
                              </a:solidFill>
                              <a:latin typeface="Cambria Math" panose="02040503050406030204" pitchFamily="18" charset="0"/>
                            </a:rPr>
                            <m:t>𝑵</m:t>
                          </m:r>
                        </m:den>
                      </m:f>
                    </m:oMath>
                  </m:oMathPara>
                </a14:m>
                <a:endParaRPr lang="en-AU" sz="3200" b="1" dirty="0">
                  <a:solidFill>
                    <a:schemeClr val="tx2"/>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508104" y="5065936"/>
                <a:ext cx="1531600" cy="933012"/>
              </a:xfrm>
              <a:prstGeom prst="rect">
                <a:avLst/>
              </a:prstGeom>
              <a:blipFill>
                <a:blip r:embed="rId8"/>
                <a:stretch>
                  <a:fillRect t="-2703" b="-1351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3ACA5A08-DC9E-1841-8923-155A53DE6830}"/>
              </a:ext>
            </a:extLst>
          </p:cNvPr>
          <p:cNvSpPr>
            <a:spLocks noGrp="1"/>
          </p:cNvSpPr>
          <p:nvPr>
            <p:ph type="sldNum" sz="quarter" idx="11"/>
          </p:nvPr>
        </p:nvSpPr>
        <p:spPr/>
        <p:txBody>
          <a:bodyPr/>
          <a:lstStyle/>
          <a:p>
            <a:fld id="{5364DB99-64BC-DB4A-AD53-785AA9A01BB3}" type="slidenum">
              <a:rPr lang="en-US" smtClean="0"/>
              <a:t>12</a:t>
            </a:fld>
            <a:endParaRPr lang="en-US"/>
          </a:p>
        </p:txBody>
      </p:sp>
    </p:spTree>
    <p:extLst>
      <p:ext uri="{BB962C8B-B14F-4D97-AF65-F5344CB8AC3E}">
        <p14:creationId xmlns:p14="http://schemas.microsoft.com/office/powerpoint/2010/main" val="60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01" y="0"/>
            <a:ext cx="8229600" cy="692696"/>
          </a:xfrm>
        </p:spPr>
        <p:txBody>
          <a:bodyPr>
            <a:normAutofit/>
          </a:bodyPr>
          <a:lstStyle/>
          <a:p>
            <a:pPr algn="ctr"/>
            <a:r>
              <a:rPr lang="en-AU" sz="3600" b="1" dirty="0"/>
              <a:t>FREQUENCY DISTRIBUTIONS</a:t>
            </a:r>
          </a:p>
        </p:txBody>
      </p:sp>
      <p:sp>
        <p:nvSpPr>
          <p:cNvPr id="14" name="Content Placeholder 2"/>
          <p:cNvSpPr>
            <a:spLocks noGrp="1"/>
          </p:cNvSpPr>
          <p:nvPr>
            <p:ph idx="1"/>
          </p:nvPr>
        </p:nvSpPr>
        <p:spPr>
          <a:xfrm>
            <a:off x="152413" y="692696"/>
            <a:ext cx="8784976" cy="2448272"/>
          </a:xfrm>
          <a:solidFill>
            <a:schemeClr val="bg1"/>
          </a:solidFill>
        </p:spPr>
        <p:txBody>
          <a:bodyPr>
            <a:normAutofit fontScale="77500" lnSpcReduction="20000"/>
          </a:bodyPr>
          <a:lstStyle/>
          <a:p>
            <a:pPr marL="857250" lvl="1" indent="-457200">
              <a:buFont typeface="Arial" panose="020B0604020202020204" pitchFamily="34" charset="0"/>
              <a:buChar char="»"/>
            </a:pPr>
            <a:endParaRPr lang="en-US" altLang="en-US" sz="1200" dirty="0"/>
          </a:p>
          <a:p>
            <a:pPr marL="0" indent="0">
              <a:buNone/>
            </a:pPr>
            <a:r>
              <a:rPr lang="en-US" altLang="en-US" sz="2800" b="1" i="1" dirty="0"/>
              <a:t>Grouped Frequency Table:</a:t>
            </a:r>
          </a:p>
          <a:p>
            <a:pPr lvl="1">
              <a:buFont typeface="Arial" panose="020B0604020202020204" pitchFamily="34" charset="0"/>
              <a:buChar char="•"/>
            </a:pPr>
            <a:r>
              <a:rPr lang="en-US" altLang="en-US" dirty="0"/>
              <a:t>Each interval or ‘band of values’ has it’s frequency recorded</a:t>
            </a:r>
          </a:p>
          <a:p>
            <a:pPr lvl="1">
              <a:buFont typeface="Arial" panose="020B0604020202020204" pitchFamily="34" charset="0"/>
              <a:buChar char="•"/>
            </a:pPr>
            <a:r>
              <a:rPr lang="en-US" altLang="en-US" dirty="0"/>
              <a:t>Width of interval should be simple number [</a:t>
            </a:r>
            <a:r>
              <a:rPr lang="en-US" altLang="en-US" dirty="0" err="1"/>
              <a:t>eg</a:t>
            </a:r>
            <a:r>
              <a:rPr lang="en-US" altLang="en-US" dirty="0"/>
              <a:t> 2, 5, 10]</a:t>
            </a:r>
          </a:p>
          <a:p>
            <a:pPr lvl="1">
              <a:buFont typeface="Arial" panose="020B0604020202020204" pitchFamily="34" charset="0"/>
              <a:buChar char="•"/>
            </a:pPr>
            <a:r>
              <a:rPr lang="en-US" altLang="en-US" dirty="0"/>
              <a:t>Lower score in each interval should be a multiple of the width [</a:t>
            </a:r>
            <a:r>
              <a:rPr lang="en-US" altLang="en-US" dirty="0" err="1"/>
              <a:t>eg</a:t>
            </a:r>
            <a:r>
              <a:rPr lang="en-US" altLang="en-US" dirty="0"/>
              <a:t> 10-19, 20-29, 30-39]</a:t>
            </a:r>
          </a:p>
          <a:p>
            <a:pPr lvl="1">
              <a:buFont typeface="Arial" panose="020B0604020202020204" pitchFamily="34" charset="0"/>
              <a:buChar char="•"/>
            </a:pPr>
            <a:r>
              <a:rPr lang="en-US" altLang="en-US" dirty="0"/>
              <a:t>No gaps or overlapping values …</a:t>
            </a:r>
          </a:p>
          <a:p>
            <a:pPr marL="857250" lvl="1" indent="-457200">
              <a:buFont typeface="Arial" panose="020B0604020202020204" pitchFamily="34" charset="0"/>
              <a:buChar char="»"/>
            </a:pPr>
            <a:endParaRPr lang="en-US" altLang="en-US" dirty="0"/>
          </a:p>
          <a:p>
            <a:pPr marL="0" indent="0">
              <a:buNone/>
            </a:pPr>
            <a:endParaRPr lang="en-US" altLang="en-US" dirty="0"/>
          </a:p>
        </p:txBody>
      </p:sp>
      <p:pic>
        <p:nvPicPr>
          <p:cNvPr id="4" name="Picture 3"/>
          <p:cNvPicPr>
            <a:picLocks noChangeAspect="1"/>
          </p:cNvPicPr>
          <p:nvPr/>
        </p:nvPicPr>
        <p:blipFill>
          <a:blip r:embed="rId3"/>
          <a:stretch>
            <a:fillRect/>
          </a:stretch>
        </p:blipFill>
        <p:spPr>
          <a:xfrm>
            <a:off x="4312691" y="3573016"/>
            <a:ext cx="4610337" cy="2736304"/>
          </a:xfrm>
          <a:prstGeom prst="rect">
            <a:avLst/>
          </a:prstGeom>
        </p:spPr>
      </p:pic>
      <p:sp>
        <p:nvSpPr>
          <p:cNvPr id="15" name="TextBox 14"/>
          <p:cNvSpPr txBox="1"/>
          <p:nvPr/>
        </p:nvSpPr>
        <p:spPr>
          <a:xfrm>
            <a:off x="1043608" y="3199279"/>
            <a:ext cx="2232248" cy="369332"/>
          </a:xfrm>
          <a:prstGeom prst="rect">
            <a:avLst/>
          </a:prstGeom>
          <a:solidFill>
            <a:schemeClr val="bg1"/>
          </a:solidFill>
        </p:spPr>
        <p:txBody>
          <a:bodyPr wrap="square" rtlCol="0">
            <a:spAutoFit/>
          </a:bodyPr>
          <a:lstStyle/>
          <a:p>
            <a:pPr algn="ctr"/>
            <a:r>
              <a:rPr lang="en-AU" dirty="0">
                <a:solidFill>
                  <a:schemeClr val="tx2"/>
                </a:solidFill>
              </a:rPr>
              <a:t>Frequency Table</a:t>
            </a:r>
          </a:p>
        </p:txBody>
      </p:sp>
      <p:sp>
        <p:nvSpPr>
          <p:cNvPr id="17" name="TextBox 16"/>
          <p:cNvSpPr txBox="1"/>
          <p:nvPr/>
        </p:nvSpPr>
        <p:spPr>
          <a:xfrm>
            <a:off x="5383929" y="3140968"/>
            <a:ext cx="2467859" cy="369332"/>
          </a:xfrm>
          <a:prstGeom prst="rect">
            <a:avLst/>
          </a:prstGeom>
          <a:solidFill>
            <a:schemeClr val="bg1"/>
          </a:solidFill>
        </p:spPr>
        <p:txBody>
          <a:bodyPr wrap="square" rtlCol="0">
            <a:spAutoFit/>
          </a:bodyPr>
          <a:lstStyle/>
          <a:p>
            <a:r>
              <a:rPr lang="en-AU" dirty="0">
                <a:solidFill>
                  <a:schemeClr val="tx2"/>
                </a:solidFill>
              </a:rPr>
              <a:t>Frequency Table [SPSS]</a:t>
            </a:r>
          </a:p>
        </p:txBody>
      </p:sp>
      <p:graphicFrame>
        <p:nvGraphicFramePr>
          <p:cNvPr id="5" name="Table 4"/>
          <p:cNvGraphicFramePr>
            <a:graphicFrameLocks noGrp="1"/>
          </p:cNvGraphicFramePr>
          <p:nvPr>
            <p:extLst>
              <p:ext uri="{D42A27DB-BD31-4B8C-83A1-F6EECF244321}">
                <p14:modId xmlns:p14="http://schemas.microsoft.com/office/powerpoint/2010/main" val="3433186024"/>
              </p:ext>
            </p:extLst>
          </p:nvPr>
        </p:nvGraphicFramePr>
        <p:xfrm>
          <a:off x="739280" y="3626920"/>
          <a:ext cx="3472680" cy="2682398"/>
        </p:xfrm>
        <a:graphic>
          <a:graphicData uri="http://schemas.openxmlformats.org/drawingml/2006/table">
            <a:tbl>
              <a:tblPr/>
              <a:tblGrid>
                <a:gridCol w="1984389">
                  <a:extLst>
                    <a:ext uri="{9D8B030D-6E8A-4147-A177-3AD203B41FA5}">
                      <a16:colId xmlns:a16="http://schemas.microsoft.com/office/drawing/2014/main" val="715912400"/>
                    </a:ext>
                  </a:extLst>
                </a:gridCol>
                <a:gridCol w="1488291">
                  <a:extLst>
                    <a:ext uri="{9D8B030D-6E8A-4147-A177-3AD203B41FA5}">
                      <a16:colId xmlns:a16="http://schemas.microsoft.com/office/drawing/2014/main" val="583655608"/>
                    </a:ext>
                  </a:extLst>
                </a:gridCol>
              </a:tblGrid>
              <a:tr h="676331">
                <a:tc>
                  <a:txBody>
                    <a:bodyPr/>
                    <a:lstStyle/>
                    <a:p>
                      <a:pPr algn="ctr" fontAlgn="b"/>
                      <a:r>
                        <a:rPr lang="en-AU" sz="1800" b="1" i="0" u="none" strike="noStrike">
                          <a:solidFill>
                            <a:srgbClr val="000000"/>
                          </a:solidFill>
                          <a:effectLst/>
                          <a:latin typeface="Calibri" panose="020F0502020204030204" pitchFamily="34" charset="0"/>
                        </a:rPr>
                        <a:t>Height in cm [X]</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1" i="1" u="none" strike="noStrike">
                          <a:solidFill>
                            <a:srgbClr val="000000"/>
                          </a:solidFill>
                          <a:effectLst/>
                          <a:latin typeface="Calibri" panose="020F0502020204030204" pitchFamily="34" charset="0"/>
                        </a:rPr>
                        <a:t>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42141925"/>
                  </a:ext>
                </a:extLst>
              </a:tr>
              <a:tr h="332434">
                <a:tc>
                  <a:txBody>
                    <a:bodyPr/>
                    <a:lstStyle/>
                    <a:p>
                      <a:pPr algn="ctr" fontAlgn="b"/>
                      <a:r>
                        <a:rPr lang="en-AU" sz="1800" b="0" i="0" u="none" strike="noStrike">
                          <a:solidFill>
                            <a:srgbClr val="000000"/>
                          </a:solidFill>
                          <a:effectLst/>
                          <a:latin typeface="Calibri" panose="020F0502020204030204" pitchFamily="34" charset="0"/>
                        </a:rPr>
                        <a:t>140 - 149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66215652"/>
                  </a:ext>
                </a:extLst>
              </a:tr>
              <a:tr h="332434">
                <a:tc>
                  <a:txBody>
                    <a:bodyPr/>
                    <a:lstStyle/>
                    <a:p>
                      <a:pPr algn="ctr" fontAlgn="b"/>
                      <a:r>
                        <a:rPr lang="en-AU" sz="1800" b="0" i="0" u="none" strike="noStrike" dirty="0">
                          <a:solidFill>
                            <a:srgbClr val="000000"/>
                          </a:solidFill>
                          <a:effectLst/>
                          <a:latin typeface="Calibri" panose="020F0502020204030204" pitchFamily="34" charset="0"/>
                        </a:rPr>
                        <a:t>150 - 159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39580287"/>
                  </a:ext>
                </a:extLst>
              </a:tr>
              <a:tr h="332434">
                <a:tc>
                  <a:txBody>
                    <a:bodyPr/>
                    <a:lstStyle/>
                    <a:p>
                      <a:pPr algn="ctr" fontAlgn="b"/>
                      <a:r>
                        <a:rPr lang="en-AU" sz="1800" b="0" i="0" u="none" strike="noStrike" dirty="0">
                          <a:solidFill>
                            <a:srgbClr val="000000"/>
                          </a:solidFill>
                          <a:effectLst/>
                          <a:latin typeface="Calibri" panose="020F0502020204030204" pitchFamily="34" charset="0"/>
                        </a:rPr>
                        <a:t>160 - 169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02930102"/>
                  </a:ext>
                </a:extLst>
              </a:tr>
              <a:tr h="332434">
                <a:tc>
                  <a:txBody>
                    <a:bodyPr/>
                    <a:lstStyle/>
                    <a:p>
                      <a:pPr algn="ctr" fontAlgn="b"/>
                      <a:r>
                        <a:rPr lang="en-AU" sz="1800" b="0" i="0" u="none" strike="noStrike" dirty="0">
                          <a:solidFill>
                            <a:srgbClr val="000000"/>
                          </a:solidFill>
                          <a:effectLst/>
                          <a:latin typeface="Calibri" panose="020F0502020204030204" pitchFamily="34" charset="0"/>
                        </a:rPr>
                        <a:t>170 - 179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a:solidFill>
                            <a:srgbClr val="000000"/>
                          </a:solidFill>
                          <a:effectLst/>
                          <a:latin typeface="Calibri" panose="020F0502020204030204" pitchFamily="34" charset="0"/>
                        </a:rPr>
                        <a:t>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77657101"/>
                  </a:ext>
                </a:extLst>
              </a:tr>
              <a:tr h="332434">
                <a:tc>
                  <a:txBody>
                    <a:bodyPr/>
                    <a:lstStyle/>
                    <a:p>
                      <a:pPr algn="ctr" fontAlgn="b"/>
                      <a:r>
                        <a:rPr lang="en-AU" sz="1800" b="0" i="0" u="none" strike="noStrike">
                          <a:solidFill>
                            <a:srgbClr val="000000"/>
                          </a:solidFill>
                          <a:effectLst/>
                          <a:latin typeface="Calibri" panose="020F0502020204030204" pitchFamily="34" charset="0"/>
                        </a:rPr>
                        <a:t>180 - 189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19101353"/>
                  </a:ext>
                </a:extLst>
              </a:tr>
              <a:tr h="343897">
                <a:tc>
                  <a:txBody>
                    <a:bodyPr/>
                    <a:lstStyle/>
                    <a:p>
                      <a:pPr algn="ctr" fontAlgn="b"/>
                      <a:r>
                        <a:rPr lang="en-AU" sz="1800" b="0" i="0" u="none" strike="noStrike">
                          <a:solidFill>
                            <a:srgbClr val="000000"/>
                          </a:solidFill>
                          <a:effectLst/>
                          <a:latin typeface="Calibri" panose="020F0502020204030204" pitchFamily="34" charset="0"/>
                        </a:rPr>
                        <a:t>190 - 199</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AU" sz="1800" b="0" i="0" u="none" strike="noStrike" dirty="0">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98752849"/>
                  </a:ext>
                </a:extLst>
              </a:tr>
            </a:tbl>
          </a:graphicData>
        </a:graphic>
      </p:graphicFrame>
      <p:sp>
        <p:nvSpPr>
          <p:cNvPr id="6" name="Slide Number Placeholder 5">
            <a:extLst>
              <a:ext uri="{FF2B5EF4-FFF2-40B4-BE49-F238E27FC236}">
                <a16:creationId xmlns:a16="http://schemas.microsoft.com/office/drawing/2014/main" id="{96A309BC-B7C3-144B-BDA4-1DCD5AE85DA9}"/>
              </a:ext>
            </a:extLst>
          </p:cNvPr>
          <p:cNvSpPr>
            <a:spLocks noGrp="1"/>
          </p:cNvSpPr>
          <p:nvPr>
            <p:ph type="sldNum" sz="quarter" idx="11"/>
          </p:nvPr>
        </p:nvSpPr>
        <p:spPr/>
        <p:txBody>
          <a:bodyPr/>
          <a:lstStyle/>
          <a:p>
            <a:fld id="{5364DB99-64BC-DB4A-AD53-785AA9A01BB3}" type="slidenum">
              <a:rPr lang="en-US" smtClean="0"/>
              <a:t>13</a:t>
            </a:fld>
            <a:endParaRPr lang="en-US"/>
          </a:p>
        </p:txBody>
      </p:sp>
    </p:spTree>
    <p:extLst>
      <p:ext uri="{BB962C8B-B14F-4D97-AF65-F5344CB8AC3E}">
        <p14:creationId xmlns:p14="http://schemas.microsoft.com/office/powerpoint/2010/main" val="343319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64705"/>
            <a:ext cx="8712968" cy="4104456"/>
          </a:xfrm>
          <a:solidFill>
            <a:schemeClr val="bg1"/>
          </a:solidFill>
        </p:spPr>
        <p:txBody>
          <a:bodyPr>
            <a:normAutofit/>
          </a:bodyPr>
          <a:lstStyle/>
          <a:p>
            <a:pPr marL="109728" indent="0">
              <a:buNone/>
            </a:pPr>
            <a:r>
              <a:rPr lang="en-AU" dirty="0"/>
              <a:t>Some data was collected [tutorial survey] on the predominant handedness of </a:t>
            </a:r>
            <a:r>
              <a:rPr lang="en-AU" i="1" dirty="0"/>
              <a:t>students who attended the first tutorial</a:t>
            </a:r>
            <a:r>
              <a:rPr lang="en-AU" dirty="0"/>
              <a:t>. </a:t>
            </a:r>
          </a:p>
          <a:p>
            <a:endParaRPr lang="en-AU" sz="1400" dirty="0"/>
          </a:p>
          <a:p>
            <a:pPr marL="0" indent="0">
              <a:buNone/>
            </a:pPr>
            <a:r>
              <a:rPr lang="en-AU" dirty="0"/>
              <a:t>Out of </a:t>
            </a:r>
            <a:r>
              <a:rPr lang="en-AU" sz="4000" b="1" dirty="0"/>
              <a:t>235</a:t>
            </a:r>
            <a:r>
              <a:rPr lang="en-AU" sz="4000" dirty="0"/>
              <a:t> </a:t>
            </a:r>
            <a:r>
              <a:rPr lang="en-AU" dirty="0"/>
              <a:t>students, </a:t>
            </a:r>
            <a:r>
              <a:rPr lang="en-AU" sz="4000" b="1" dirty="0"/>
              <a:t>20</a:t>
            </a:r>
            <a:r>
              <a:rPr lang="en-AU" dirty="0"/>
              <a:t> are </a:t>
            </a:r>
            <a:r>
              <a:rPr lang="en-AU" b="1" i="1" dirty="0"/>
              <a:t>LEFT</a:t>
            </a:r>
            <a:r>
              <a:rPr lang="en-AU" dirty="0"/>
              <a:t>  handed.</a:t>
            </a:r>
          </a:p>
          <a:p>
            <a:endParaRPr lang="en-AU" sz="1400" dirty="0"/>
          </a:p>
          <a:p>
            <a:pPr marL="269875" lvl="3" indent="0"/>
            <a:r>
              <a:rPr lang="en-AU" sz="2800" dirty="0"/>
              <a:t>What </a:t>
            </a:r>
            <a:r>
              <a:rPr lang="en-AU" sz="2800" b="1" i="1" dirty="0"/>
              <a:t>proportion</a:t>
            </a:r>
            <a:r>
              <a:rPr lang="en-AU" sz="2800" b="1" dirty="0"/>
              <a:t>  are left handed?</a:t>
            </a:r>
            <a:endParaRPr lang="en-AU" sz="2800" b="1" i="1" dirty="0"/>
          </a:p>
          <a:p>
            <a:pPr lvl="3"/>
            <a:endParaRPr lang="en-AU" sz="1400" dirty="0"/>
          </a:p>
          <a:p>
            <a:pPr marL="269875" lvl="3" indent="0"/>
            <a:r>
              <a:rPr lang="en-AU" sz="2800" dirty="0"/>
              <a:t>What is the </a:t>
            </a:r>
            <a:r>
              <a:rPr lang="en-AU" sz="2800" b="1" i="1" dirty="0"/>
              <a:t>percentage?</a:t>
            </a:r>
          </a:p>
          <a:p>
            <a:endParaRPr lang="en-AU" dirty="0"/>
          </a:p>
        </p:txBody>
      </p:sp>
      <p:graphicFrame>
        <p:nvGraphicFramePr>
          <p:cNvPr id="5" name="Object 3"/>
          <p:cNvGraphicFramePr>
            <a:graphicFrameLocks noChangeAspect="1"/>
          </p:cNvGraphicFramePr>
          <p:nvPr>
            <p:extLst>
              <p:ext uri="{D42A27DB-BD31-4B8C-83A1-F6EECF244321}">
                <p14:modId xmlns:p14="http://schemas.microsoft.com/office/powerpoint/2010/main" val="4234743830"/>
              </p:ext>
            </p:extLst>
          </p:nvPr>
        </p:nvGraphicFramePr>
        <p:xfrm>
          <a:off x="264257" y="5044431"/>
          <a:ext cx="4558729" cy="935037"/>
        </p:xfrm>
        <a:graphic>
          <a:graphicData uri="http://schemas.openxmlformats.org/presentationml/2006/ole">
            <mc:AlternateContent xmlns:mc="http://schemas.openxmlformats.org/markup-compatibility/2006">
              <mc:Choice xmlns:v="urn:schemas-microsoft-com:vml" Requires="v">
                <p:oleObj name="Equation" r:id="rId3" imgW="1739900" imgH="393700" progId="Equation.3">
                  <p:embed/>
                </p:oleObj>
              </mc:Choice>
              <mc:Fallback>
                <p:oleObj name="Equation" r:id="rId3" imgW="1739900" imgH="393700" progId="Equation.3">
                  <p:embed/>
                  <p:pic>
                    <p:nvPicPr>
                      <p:cNvPr id="1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57" y="5044431"/>
                        <a:ext cx="4558729" cy="935037"/>
                      </a:xfrm>
                      <a:prstGeom prst="rect">
                        <a:avLst/>
                      </a:prstGeom>
                      <a:solidFill>
                        <a:schemeClr val="bg1"/>
                      </a:solidFill>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5076056" y="5044431"/>
                <a:ext cx="1531600" cy="93301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b="1" i="1" smtClean="0">
                          <a:solidFill>
                            <a:schemeClr val="tx2"/>
                          </a:solidFill>
                          <a:latin typeface="Cambria Math" panose="02040503050406030204" pitchFamily="18" charset="0"/>
                        </a:rPr>
                        <m:t>𝒑</m:t>
                      </m:r>
                      <m:r>
                        <a:rPr lang="en-AU" sz="3200" b="1" i="1" smtClean="0">
                          <a:solidFill>
                            <a:schemeClr val="tx2"/>
                          </a:solidFill>
                          <a:latin typeface="Cambria Math" panose="02040503050406030204" pitchFamily="18" charset="0"/>
                        </a:rPr>
                        <m:t>=</m:t>
                      </m:r>
                      <m:f>
                        <m:fPr>
                          <m:ctrlPr>
                            <a:rPr lang="en-AU" sz="3200" b="1" i="1" smtClean="0">
                              <a:solidFill>
                                <a:schemeClr val="tx2"/>
                              </a:solidFill>
                              <a:latin typeface="Cambria Math" panose="02040503050406030204" pitchFamily="18" charset="0"/>
                            </a:rPr>
                          </m:ctrlPr>
                        </m:fPr>
                        <m:num>
                          <m:r>
                            <a:rPr lang="en-AU" sz="3200" b="1" i="1" smtClean="0">
                              <a:solidFill>
                                <a:schemeClr val="tx2"/>
                              </a:solidFill>
                              <a:latin typeface="Cambria Math" panose="02040503050406030204" pitchFamily="18" charset="0"/>
                            </a:rPr>
                            <m:t>𝒇</m:t>
                          </m:r>
                        </m:num>
                        <m:den>
                          <m:r>
                            <a:rPr lang="en-AU" sz="3200" b="1" i="1" smtClean="0">
                              <a:solidFill>
                                <a:schemeClr val="tx2"/>
                              </a:solidFill>
                              <a:latin typeface="Cambria Math" panose="02040503050406030204" pitchFamily="18" charset="0"/>
                            </a:rPr>
                            <m:t>𝑵</m:t>
                          </m:r>
                        </m:den>
                      </m:f>
                    </m:oMath>
                  </m:oMathPara>
                </a14:m>
                <a:endParaRPr lang="en-AU" sz="3200" b="1"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76056" y="5044431"/>
                <a:ext cx="1531600" cy="933012"/>
              </a:xfrm>
              <a:prstGeom prst="rect">
                <a:avLst/>
              </a:prstGeom>
              <a:blipFill>
                <a:blip r:embed="rId6"/>
                <a:stretch>
                  <a:fillRect t="-266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70AB14-1109-AC4A-8F5F-D99904850AF5}"/>
                  </a:ext>
                </a:extLst>
              </p:cNvPr>
              <p:cNvSpPr txBox="1"/>
              <p:nvPr/>
            </p:nvSpPr>
            <p:spPr>
              <a:xfrm>
                <a:off x="6823680" y="3443465"/>
                <a:ext cx="2140808" cy="711349"/>
              </a:xfrm>
              <a:prstGeom prst="rect">
                <a:avLst/>
              </a:prstGeom>
              <a:noFill/>
            </p:spPr>
            <p:txBody>
              <a:bodyPr wrap="square" lIns="0" tIns="0" rIns="0" bIns="0" rtlCol="0">
                <a:spAutoFit/>
              </a:bodyPr>
              <a:lstStyle/>
              <a:p>
                <a14:m>
                  <m:oMath xmlns:m="http://schemas.openxmlformats.org/officeDocument/2006/math">
                    <m:f>
                      <m:fPr>
                        <m:ctrlPr>
                          <a:rPr lang="en-AU" sz="3200" i="1" smtClean="0">
                            <a:solidFill>
                              <a:srgbClr val="000000"/>
                            </a:solidFill>
                            <a:latin typeface="Cambria Math" panose="02040503050406030204" pitchFamily="18" charset="0"/>
                            <a:cs typeface="Open Sans"/>
                          </a:rPr>
                        </m:ctrlPr>
                      </m:fPr>
                      <m:num>
                        <m:r>
                          <a:rPr lang="en-AU" sz="3200" b="0" i="1">
                            <a:solidFill>
                              <a:srgbClr val="000000"/>
                            </a:solidFill>
                            <a:latin typeface="Cambria Math" panose="02040503050406030204" pitchFamily="18" charset="0"/>
                            <a:cs typeface="Open Sans"/>
                          </a:rPr>
                          <m:t>20</m:t>
                        </m:r>
                      </m:num>
                      <m:den>
                        <m:r>
                          <a:rPr lang="en-AU" sz="3200" b="0" i="1">
                            <a:solidFill>
                              <a:srgbClr val="000000"/>
                            </a:solidFill>
                            <a:latin typeface="Cambria Math" panose="02040503050406030204" pitchFamily="18" charset="0"/>
                            <a:cs typeface="Open Sans"/>
                          </a:rPr>
                          <m:t>235</m:t>
                        </m:r>
                      </m:den>
                    </m:f>
                    <m:r>
                      <a:rPr lang="en-AU" sz="3200" b="0">
                        <a:solidFill>
                          <a:srgbClr val="000000"/>
                        </a:solidFill>
                        <a:latin typeface="Cambria Math" panose="02040503050406030204" pitchFamily="18" charset="0"/>
                        <a:cs typeface="Open Sans"/>
                      </a:rPr>
                      <m:t>=</m:t>
                    </m:r>
                    <m:r>
                      <a:rPr lang="en-AU" sz="3200" b="0" i="0" smtClean="0">
                        <a:solidFill>
                          <a:srgbClr val="000000"/>
                        </a:solidFill>
                        <a:latin typeface="Cambria Math" panose="02040503050406030204" pitchFamily="18" charset="0"/>
                        <a:cs typeface="Open Sans"/>
                      </a:rPr>
                      <m:t> </m:t>
                    </m:r>
                  </m:oMath>
                </a14:m>
                <a:r>
                  <a:rPr lang="en-AU" sz="2800" b="1" dirty="0">
                    <a:solidFill>
                      <a:srgbClr val="000000"/>
                    </a:solidFill>
                    <a:latin typeface="Open Sans"/>
                    <a:cs typeface="Open Sans"/>
                  </a:rPr>
                  <a:t>0.085</a:t>
                </a:r>
              </a:p>
            </p:txBody>
          </p:sp>
        </mc:Choice>
        <mc:Fallback xmlns="">
          <p:sp>
            <p:nvSpPr>
              <p:cNvPr id="8" name="TextBox 7">
                <a:extLst>
                  <a:ext uri="{FF2B5EF4-FFF2-40B4-BE49-F238E27FC236}">
                    <a16:creationId xmlns:a16="http://schemas.microsoft.com/office/drawing/2014/main" id="{AA70AB14-1109-AC4A-8F5F-D99904850AF5}"/>
                  </a:ext>
                </a:extLst>
              </p:cNvPr>
              <p:cNvSpPr txBox="1">
                <a:spLocks noRot="1" noChangeAspect="1" noMove="1" noResize="1" noEditPoints="1" noAdjustHandles="1" noChangeArrowheads="1" noChangeShapeType="1" noTextEdit="1"/>
              </p:cNvSpPr>
              <p:nvPr/>
            </p:nvSpPr>
            <p:spPr>
              <a:xfrm>
                <a:off x="6823680" y="3443465"/>
                <a:ext cx="2140808" cy="711349"/>
              </a:xfrm>
              <a:prstGeom prst="rect">
                <a:avLst/>
              </a:prstGeom>
              <a:blipFill>
                <a:blip r:embed="rId7"/>
                <a:stretch>
                  <a:fillRect l="-4706" r="-588" b="-1052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D30B4A3-680C-C248-8BA5-3582B0A4CFB1}"/>
              </a:ext>
            </a:extLst>
          </p:cNvPr>
          <p:cNvSpPr/>
          <p:nvPr/>
        </p:nvSpPr>
        <p:spPr>
          <a:xfrm>
            <a:off x="4902160" y="4330084"/>
            <a:ext cx="2791149" cy="523220"/>
          </a:xfrm>
          <a:prstGeom prst="rect">
            <a:avLst/>
          </a:prstGeom>
        </p:spPr>
        <p:txBody>
          <a:bodyPr wrap="none">
            <a:spAutoFit/>
          </a:bodyPr>
          <a:lstStyle/>
          <a:p>
            <a:r>
              <a:rPr lang="en-AU" sz="2800" dirty="0">
                <a:solidFill>
                  <a:srgbClr val="000000"/>
                </a:solidFill>
                <a:latin typeface="Open Sans"/>
                <a:cs typeface="Open Sans"/>
              </a:rPr>
              <a:t>0.085*100 = </a:t>
            </a:r>
            <a:r>
              <a:rPr lang="en-AU" sz="2800" b="1" dirty="0">
                <a:solidFill>
                  <a:srgbClr val="000000"/>
                </a:solidFill>
                <a:latin typeface="Open Sans"/>
                <a:cs typeface="Open Sans"/>
              </a:rPr>
              <a:t>8.5%</a:t>
            </a:r>
            <a:endParaRPr lang="en-US" sz="2800" b="1" dirty="0"/>
          </a:p>
        </p:txBody>
      </p:sp>
      <p:sp>
        <p:nvSpPr>
          <p:cNvPr id="4" name="Slide Number Placeholder 3">
            <a:extLst>
              <a:ext uri="{FF2B5EF4-FFF2-40B4-BE49-F238E27FC236}">
                <a16:creationId xmlns:a16="http://schemas.microsoft.com/office/drawing/2014/main" id="{4732B6B0-EE7E-AB4E-943F-646CE74908A2}"/>
              </a:ext>
            </a:extLst>
          </p:cNvPr>
          <p:cNvSpPr>
            <a:spLocks noGrp="1"/>
          </p:cNvSpPr>
          <p:nvPr>
            <p:ph type="sldNum" sz="quarter" idx="11"/>
          </p:nvPr>
        </p:nvSpPr>
        <p:spPr/>
        <p:txBody>
          <a:bodyPr/>
          <a:lstStyle/>
          <a:p>
            <a:fld id="{5364DB99-64BC-DB4A-AD53-785AA9A01BB3}" type="slidenum">
              <a:rPr lang="en-US" smtClean="0"/>
              <a:t>14</a:t>
            </a:fld>
            <a:endParaRPr lang="en-US"/>
          </a:p>
        </p:txBody>
      </p:sp>
      <p:sp>
        <p:nvSpPr>
          <p:cNvPr id="11" name="Title 2">
            <a:extLst>
              <a:ext uri="{FF2B5EF4-FFF2-40B4-BE49-F238E27FC236}">
                <a16:creationId xmlns:a16="http://schemas.microsoft.com/office/drawing/2014/main" id="{75E320F1-4645-0D46-A893-689013A75448}"/>
              </a:ext>
            </a:extLst>
          </p:cNvPr>
          <p:cNvSpPr>
            <a:spLocks noGrp="1"/>
          </p:cNvSpPr>
          <p:nvPr>
            <p:ph type="title"/>
          </p:nvPr>
        </p:nvSpPr>
        <p:spPr>
          <a:xfrm>
            <a:off x="0" y="12129"/>
            <a:ext cx="9144000" cy="562074"/>
          </a:xfrm>
          <a:noFill/>
        </p:spPr>
        <p:txBody>
          <a:bodyPr>
            <a:noAutofit/>
          </a:bodyPr>
          <a:lstStyle/>
          <a:p>
            <a:pPr algn="ctr"/>
            <a:r>
              <a:rPr lang="en-AU" sz="3600" dirty="0">
                <a:solidFill>
                  <a:schemeClr val="tx2"/>
                </a:solidFill>
              </a:rPr>
              <a:t>Proportion / Percentage calculations</a:t>
            </a:r>
          </a:p>
        </p:txBody>
      </p:sp>
    </p:spTree>
    <p:extLst>
      <p:ext uri="{BB962C8B-B14F-4D97-AF65-F5344CB8AC3E}">
        <p14:creationId xmlns:p14="http://schemas.microsoft.com/office/powerpoint/2010/main" val="36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0" y="12129"/>
            <a:ext cx="9144000" cy="562074"/>
          </a:xfrm>
          <a:noFill/>
        </p:spPr>
        <p:txBody>
          <a:bodyPr>
            <a:noAutofit/>
          </a:bodyPr>
          <a:lstStyle/>
          <a:p>
            <a:pPr algn="ctr"/>
            <a:r>
              <a:rPr lang="en-AU" sz="3600" dirty="0">
                <a:solidFill>
                  <a:schemeClr val="tx2"/>
                </a:solidFill>
              </a:rPr>
              <a:t>Proportion / Percentage calculations</a:t>
            </a:r>
          </a:p>
        </p:txBody>
      </p:sp>
      <p:sp>
        <p:nvSpPr>
          <p:cNvPr id="2" name="Content Placeholder 1"/>
          <p:cNvSpPr>
            <a:spLocks noGrp="1"/>
          </p:cNvSpPr>
          <p:nvPr>
            <p:ph idx="1"/>
          </p:nvPr>
        </p:nvSpPr>
        <p:spPr>
          <a:xfrm>
            <a:off x="0" y="836712"/>
            <a:ext cx="9144000" cy="4824537"/>
          </a:xfrm>
          <a:solidFill>
            <a:schemeClr val="bg1"/>
          </a:solidFill>
        </p:spPr>
        <p:txBody>
          <a:bodyPr>
            <a:normAutofit/>
          </a:bodyPr>
          <a:lstStyle/>
          <a:p>
            <a:pPr marL="98425" lvl="1" indent="0">
              <a:buNone/>
            </a:pPr>
            <a:r>
              <a:rPr lang="en-AU" sz="2400" dirty="0"/>
              <a:t>Out of </a:t>
            </a:r>
            <a:r>
              <a:rPr lang="en-AU" sz="3000" b="1" dirty="0"/>
              <a:t>307 </a:t>
            </a:r>
            <a:r>
              <a:rPr lang="en-AU" sz="2400" dirty="0"/>
              <a:t>students enrolled in the unit, </a:t>
            </a:r>
            <a:r>
              <a:rPr lang="en-AU" sz="3000" b="1" dirty="0"/>
              <a:t>238 </a:t>
            </a:r>
            <a:r>
              <a:rPr lang="en-AU" sz="2400" dirty="0"/>
              <a:t>attended the first tutorial.</a:t>
            </a:r>
          </a:p>
          <a:p>
            <a:pPr marL="457200" lvl="1" indent="0">
              <a:buNone/>
            </a:pPr>
            <a:endParaRPr lang="en-AU" sz="2400" dirty="0"/>
          </a:p>
          <a:p>
            <a:pPr marL="457200" lvl="1" indent="0">
              <a:buNone/>
            </a:pPr>
            <a:endParaRPr lang="en-AU" sz="2400" dirty="0"/>
          </a:p>
          <a:p>
            <a:pPr lvl="1"/>
            <a:endParaRPr lang="en-AU" sz="1400" dirty="0"/>
          </a:p>
          <a:p>
            <a:pPr lvl="1"/>
            <a:endParaRPr lang="en-AU" sz="1400" dirty="0"/>
          </a:p>
          <a:p>
            <a:pPr marL="55563" lvl="1" indent="0">
              <a:buNone/>
            </a:pPr>
            <a:r>
              <a:rPr lang="en-AU" sz="3000" b="1" dirty="0"/>
              <a:t>233</a:t>
            </a:r>
            <a:r>
              <a:rPr lang="en-AU" sz="2400" dirty="0"/>
              <a:t> students provided information relating to gender identification. </a:t>
            </a:r>
            <a:br>
              <a:rPr lang="en-AU" sz="2400" dirty="0"/>
            </a:br>
            <a:r>
              <a:rPr lang="en-AU" sz="2400" dirty="0"/>
              <a:t>Of those who provided this information, </a:t>
            </a:r>
            <a:r>
              <a:rPr lang="en-AU" sz="3000" b="1" dirty="0"/>
              <a:t>125</a:t>
            </a:r>
            <a:r>
              <a:rPr lang="en-AU" sz="2400" dirty="0"/>
              <a:t> identified as female.</a:t>
            </a:r>
          </a:p>
          <a:p>
            <a:pPr lvl="2"/>
            <a:endParaRPr lang="en-AU" sz="2100" dirty="0"/>
          </a:p>
          <a:p>
            <a:pPr lvl="2"/>
            <a:endParaRPr lang="en-AU" sz="2100" dirty="0"/>
          </a:p>
          <a:p>
            <a:pPr marL="0" indent="0">
              <a:buNone/>
            </a:pPr>
            <a:endParaRPr lang="en-AU" dirty="0"/>
          </a:p>
        </p:txBody>
      </p:sp>
      <p:sp>
        <p:nvSpPr>
          <p:cNvPr id="4" name="Rectangle 3">
            <a:extLst>
              <a:ext uri="{FF2B5EF4-FFF2-40B4-BE49-F238E27FC236}">
                <a16:creationId xmlns:a16="http://schemas.microsoft.com/office/drawing/2014/main" id="{B81D9ACE-2B4F-7F4B-9DD6-CF8FFAAC31BF}"/>
              </a:ext>
            </a:extLst>
          </p:cNvPr>
          <p:cNvSpPr/>
          <p:nvPr/>
        </p:nvSpPr>
        <p:spPr>
          <a:xfrm>
            <a:off x="1229990" y="1844824"/>
            <a:ext cx="7007547" cy="830997"/>
          </a:xfrm>
          <a:prstGeom prst="rect">
            <a:avLst/>
          </a:prstGeom>
        </p:spPr>
        <p:txBody>
          <a:bodyPr wrap="square">
            <a:spAutoFit/>
          </a:bodyPr>
          <a:lstStyle/>
          <a:p>
            <a:pPr lvl="1"/>
            <a:r>
              <a:rPr lang="en-AU" sz="2400" b="1" dirty="0">
                <a:solidFill>
                  <a:schemeClr val="tx2"/>
                </a:solidFill>
              </a:rPr>
              <a:t>238 / 307= .775 = 77.5% </a:t>
            </a:r>
            <a:r>
              <a:rPr lang="en-AU" sz="2400" dirty="0">
                <a:solidFill>
                  <a:schemeClr val="tx2"/>
                </a:solidFill>
              </a:rPr>
              <a:t>of enrolled students attended the first tutorial</a:t>
            </a:r>
          </a:p>
        </p:txBody>
      </p:sp>
      <p:sp>
        <p:nvSpPr>
          <p:cNvPr id="5" name="Rectangle 4">
            <a:extLst>
              <a:ext uri="{FF2B5EF4-FFF2-40B4-BE49-F238E27FC236}">
                <a16:creationId xmlns:a16="http://schemas.microsoft.com/office/drawing/2014/main" id="{92BC00A9-375B-6241-9CD2-277CE406329B}"/>
              </a:ext>
            </a:extLst>
          </p:cNvPr>
          <p:cNvSpPr/>
          <p:nvPr/>
        </p:nvSpPr>
        <p:spPr>
          <a:xfrm>
            <a:off x="1207061" y="4365104"/>
            <a:ext cx="5958284" cy="830997"/>
          </a:xfrm>
          <a:prstGeom prst="rect">
            <a:avLst/>
          </a:prstGeom>
        </p:spPr>
        <p:txBody>
          <a:bodyPr wrap="square">
            <a:spAutoFit/>
          </a:bodyPr>
          <a:lstStyle/>
          <a:p>
            <a:pPr marL="498475" indent="0">
              <a:buNone/>
            </a:pPr>
            <a:r>
              <a:rPr lang="en-AU" sz="2400" b="1" dirty="0">
                <a:solidFill>
                  <a:schemeClr val="tx2"/>
                </a:solidFill>
              </a:rPr>
              <a:t>125 / 233 = .536 </a:t>
            </a:r>
            <a:r>
              <a:rPr lang="en-AU" sz="2400" dirty="0">
                <a:solidFill>
                  <a:schemeClr val="tx2"/>
                </a:solidFill>
              </a:rPr>
              <a:t>= </a:t>
            </a:r>
            <a:r>
              <a:rPr lang="en-AU" sz="2400" b="1" dirty="0">
                <a:solidFill>
                  <a:schemeClr val="tx2"/>
                </a:solidFill>
              </a:rPr>
              <a:t>53.6%</a:t>
            </a:r>
            <a:r>
              <a:rPr lang="en-AU" sz="2400" dirty="0">
                <a:solidFill>
                  <a:schemeClr val="tx2"/>
                </a:solidFill>
              </a:rPr>
              <a:t> of students identified as female</a:t>
            </a:r>
          </a:p>
        </p:txBody>
      </p:sp>
      <p:sp>
        <p:nvSpPr>
          <p:cNvPr id="6" name="Slide Number Placeholder 5">
            <a:extLst>
              <a:ext uri="{FF2B5EF4-FFF2-40B4-BE49-F238E27FC236}">
                <a16:creationId xmlns:a16="http://schemas.microsoft.com/office/drawing/2014/main" id="{9F18DACC-6CD5-8E44-A803-04677FBC0177}"/>
              </a:ext>
            </a:extLst>
          </p:cNvPr>
          <p:cNvSpPr>
            <a:spLocks noGrp="1"/>
          </p:cNvSpPr>
          <p:nvPr>
            <p:ph type="sldNum" sz="quarter" idx="11"/>
          </p:nvPr>
        </p:nvSpPr>
        <p:spPr/>
        <p:txBody>
          <a:bodyPr/>
          <a:lstStyle/>
          <a:p>
            <a:fld id="{5364DB99-64BC-DB4A-AD53-785AA9A01BB3}" type="slidenum">
              <a:rPr lang="en-US" smtClean="0"/>
              <a:t>15</a:t>
            </a:fld>
            <a:endParaRPr lang="en-US"/>
          </a:p>
        </p:txBody>
      </p:sp>
    </p:spTree>
    <p:extLst>
      <p:ext uri="{BB962C8B-B14F-4D97-AF65-F5344CB8AC3E}">
        <p14:creationId xmlns:p14="http://schemas.microsoft.com/office/powerpoint/2010/main" val="31071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0" y="12129"/>
            <a:ext cx="9144000" cy="562074"/>
          </a:xfrm>
          <a:noFill/>
        </p:spPr>
        <p:txBody>
          <a:bodyPr>
            <a:noAutofit/>
          </a:bodyPr>
          <a:lstStyle/>
          <a:p>
            <a:pPr algn="ctr"/>
            <a:r>
              <a:rPr lang="en-AU" sz="3600" dirty="0">
                <a:solidFill>
                  <a:schemeClr val="tx2"/>
                </a:solidFill>
              </a:rPr>
              <a:t>Proportion / Percentage calculations</a:t>
            </a:r>
          </a:p>
        </p:txBody>
      </p:sp>
      <p:sp>
        <p:nvSpPr>
          <p:cNvPr id="2" name="Content Placeholder 1"/>
          <p:cNvSpPr>
            <a:spLocks noGrp="1"/>
          </p:cNvSpPr>
          <p:nvPr>
            <p:ph idx="1"/>
          </p:nvPr>
        </p:nvSpPr>
        <p:spPr>
          <a:xfrm>
            <a:off x="0" y="836712"/>
            <a:ext cx="9144000" cy="4824537"/>
          </a:xfrm>
          <a:solidFill>
            <a:schemeClr val="bg1"/>
          </a:solidFill>
        </p:spPr>
        <p:txBody>
          <a:bodyPr>
            <a:normAutofit/>
          </a:bodyPr>
          <a:lstStyle/>
          <a:p>
            <a:pPr marL="141288" lvl="1" indent="0">
              <a:buNone/>
            </a:pPr>
            <a:r>
              <a:rPr lang="en-AU" sz="2400" dirty="0"/>
              <a:t>Of the predominantly left-handed people, </a:t>
            </a:r>
            <a:br>
              <a:rPr lang="en-AU" sz="2400" dirty="0"/>
            </a:br>
            <a:r>
              <a:rPr lang="en-AU" sz="3000" b="1" dirty="0"/>
              <a:t>12</a:t>
            </a:r>
            <a:r>
              <a:rPr lang="en-AU" sz="2400" dirty="0"/>
              <a:t> identified as female.</a:t>
            </a:r>
          </a:p>
          <a:p>
            <a:pPr lvl="1"/>
            <a:endParaRPr lang="en-AU" sz="2400" dirty="0"/>
          </a:p>
          <a:p>
            <a:pPr marL="457200" lvl="1" indent="0">
              <a:buNone/>
            </a:pPr>
            <a:endParaRPr lang="en-AU" sz="2400" dirty="0"/>
          </a:p>
          <a:p>
            <a:pPr marL="184150" lvl="1" indent="0">
              <a:buNone/>
            </a:pPr>
            <a:endParaRPr lang="en-AU" sz="2400" dirty="0"/>
          </a:p>
          <a:p>
            <a:pPr marL="184150" lvl="1" indent="0">
              <a:buNone/>
            </a:pPr>
            <a:endParaRPr lang="en-AU" sz="2400" dirty="0"/>
          </a:p>
          <a:p>
            <a:pPr marL="184150" lvl="1" indent="0">
              <a:buNone/>
            </a:pPr>
            <a:r>
              <a:rPr lang="en-AU" sz="2400" dirty="0"/>
              <a:t>Of the </a:t>
            </a:r>
            <a:r>
              <a:rPr lang="en-AU" sz="3000" b="1" dirty="0"/>
              <a:t>108</a:t>
            </a:r>
            <a:r>
              <a:rPr lang="en-AU" sz="2400" dirty="0"/>
              <a:t> male students who attended the first tutorial, </a:t>
            </a:r>
            <a:br>
              <a:rPr lang="en-AU" sz="2400" dirty="0"/>
            </a:br>
            <a:r>
              <a:rPr lang="en-AU" sz="3000" b="1" dirty="0"/>
              <a:t>8</a:t>
            </a:r>
            <a:r>
              <a:rPr lang="en-AU" sz="3000" dirty="0"/>
              <a:t> </a:t>
            </a:r>
            <a:r>
              <a:rPr lang="en-AU" sz="2400" dirty="0"/>
              <a:t>are left-handed.</a:t>
            </a:r>
          </a:p>
          <a:p>
            <a:endParaRPr lang="en-AU" dirty="0"/>
          </a:p>
        </p:txBody>
      </p:sp>
      <p:sp>
        <p:nvSpPr>
          <p:cNvPr id="4" name="Rectangle 3">
            <a:extLst>
              <a:ext uri="{FF2B5EF4-FFF2-40B4-BE49-F238E27FC236}">
                <a16:creationId xmlns:a16="http://schemas.microsoft.com/office/drawing/2014/main" id="{974EF72B-62AB-0140-A1D3-9FAE7BE6358A}"/>
              </a:ext>
            </a:extLst>
          </p:cNvPr>
          <p:cNvSpPr/>
          <p:nvPr/>
        </p:nvSpPr>
        <p:spPr>
          <a:xfrm>
            <a:off x="1601670" y="4653136"/>
            <a:ext cx="5940660" cy="830997"/>
          </a:xfrm>
          <a:prstGeom prst="rect">
            <a:avLst/>
          </a:prstGeom>
        </p:spPr>
        <p:txBody>
          <a:bodyPr wrap="square">
            <a:spAutoFit/>
          </a:bodyPr>
          <a:lstStyle/>
          <a:p>
            <a:r>
              <a:rPr lang="en-AU" sz="2400" b="1" dirty="0">
                <a:solidFill>
                  <a:schemeClr val="tx2"/>
                </a:solidFill>
              </a:rPr>
              <a:t>8 / 108 =.074 = 7.4% </a:t>
            </a:r>
            <a:r>
              <a:rPr lang="en-AU" sz="2400" dirty="0">
                <a:solidFill>
                  <a:schemeClr val="tx2"/>
                </a:solidFill>
              </a:rPr>
              <a:t>of the males who attended the first tutorial are left-handed</a:t>
            </a:r>
          </a:p>
        </p:txBody>
      </p:sp>
      <p:sp>
        <p:nvSpPr>
          <p:cNvPr id="5" name="Rectangle 4">
            <a:extLst>
              <a:ext uri="{FF2B5EF4-FFF2-40B4-BE49-F238E27FC236}">
                <a16:creationId xmlns:a16="http://schemas.microsoft.com/office/drawing/2014/main" id="{CCDABF14-DCAD-C946-BE4B-C80D8715703A}"/>
              </a:ext>
            </a:extLst>
          </p:cNvPr>
          <p:cNvSpPr/>
          <p:nvPr/>
        </p:nvSpPr>
        <p:spPr>
          <a:xfrm>
            <a:off x="1259632" y="1913927"/>
            <a:ext cx="6048672" cy="830997"/>
          </a:xfrm>
          <a:prstGeom prst="rect">
            <a:avLst/>
          </a:prstGeom>
        </p:spPr>
        <p:txBody>
          <a:bodyPr wrap="square">
            <a:spAutoFit/>
          </a:bodyPr>
          <a:lstStyle/>
          <a:p>
            <a:pPr lvl="1"/>
            <a:r>
              <a:rPr lang="en-AU" sz="2400" b="1" dirty="0">
                <a:solidFill>
                  <a:schemeClr val="tx2"/>
                </a:solidFill>
              </a:rPr>
              <a:t>12 / 20 = .600 = 60.0% </a:t>
            </a:r>
            <a:r>
              <a:rPr lang="en-AU" sz="2400" dirty="0">
                <a:solidFill>
                  <a:schemeClr val="tx2"/>
                </a:solidFill>
              </a:rPr>
              <a:t>of the left-handed people are female</a:t>
            </a:r>
          </a:p>
        </p:txBody>
      </p:sp>
      <p:sp>
        <p:nvSpPr>
          <p:cNvPr id="6" name="Slide Number Placeholder 5">
            <a:extLst>
              <a:ext uri="{FF2B5EF4-FFF2-40B4-BE49-F238E27FC236}">
                <a16:creationId xmlns:a16="http://schemas.microsoft.com/office/drawing/2014/main" id="{8E9BF620-340D-8C4D-AE8D-D9BEDD01E7DD}"/>
              </a:ext>
            </a:extLst>
          </p:cNvPr>
          <p:cNvSpPr>
            <a:spLocks noGrp="1"/>
          </p:cNvSpPr>
          <p:nvPr>
            <p:ph type="sldNum" sz="quarter" idx="11"/>
          </p:nvPr>
        </p:nvSpPr>
        <p:spPr/>
        <p:txBody>
          <a:bodyPr/>
          <a:lstStyle/>
          <a:p>
            <a:fld id="{5364DB99-64BC-DB4A-AD53-785AA9A01BB3}" type="slidenum">
              <a:rPr lang="en-US" smtClean="0"/>
              <a:t>16</a:t>
            </a:fld>
            <a:endParaRPr lang="en-US"/>
          </a:p>
        </p:txBody>
      </p:sp>
    </p:spTree>
    <p:extLst>
      <p:ext uri="{BB962C8B-B14F-4D97-AF65-F5344CB8AC3E}">
        <p14:creationId xmlns:p14="http://schemas.microsoft.com/office/powerpoint/2010/main" val="113311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824804"/>
            <a:ext cx="7344816" cy="5400600"/>
          </a:xfrm>
          <a:solidFill>
            <a:schemeClr val="bg1"/>
          </a:solidFill>
        </p:spPr>
        <p:txBody>
          <a:bodyPr>
            <a:normAutofit fontScale="85000" lnSpcReduction="10000"/>
          </a:bodyPr>
          <a:lstStyle/>
          <a:p>
            <a:pPr marL="319088" indent="0">
              <a:buNone/>
            </a:pPr>
            <a:r>
              <a:rPr lang="en-AU" sz="4200" b="1" u="sng" dirty="0"/>
              <a:t>Metric</a:t>
            </a:r>
            <a:r>
              <a:rPr lang="en-AU" dirty="0"/>
              <a:t> Variables are those that we can measure or count reasonably accurately</a:t>
            </a:r>
          </a:p>
          <a:p>
            <a:pPr lvl="1">
              <a:buFont typeface="Arial" panose="020B0604020202020204" pitchFamily="34" charset="0"/>
              <a:buChar char="•"/>
            </a:pPr>
            <a:r>
              <a:rPr lang="en-AU" sz="2400" dirty="0"/>
              <a:t>Height in cm, Temperature in degrees Celsius, Number of siblings</a:t>
            </a:r>
          </a:p>
          <a:p>
            <a:endParaRPr lang="en-AU" dirty="0"/>
          </a:p>
          <a:p>
            <a:pPr marL="319088" indent="0">
              <a:buNone/>
            </a:pPr>
            <a:r>
              <a:rPr lang="en-AU" sz="4200" b="1" u="sng" dirty="0"/>
              <a:t>Categorical</a:t>
            </a:r>
            <a:r>
              <a:rPr lang="en-AU" dirty="0"/>
              <a:t> Variables are those we classify by putting them into groups</a:t>
            </a:r>
          </a:p>
          <a:p>
            <a:pPr lvl="1">
              <a:buFont typeface="Arial" panose="020B0604020202020204" pitchFamily="34" charset="0"/>
              <a:buChar char="•"/>
            </a:pPr>
            <a:r>
              <a:rPr lang="en-AU" sz="2400" dirty="0"/>
              <a:t>Gender, Nationality, Location, Diet</a:t>
            </a:r>
          </a:p>
          <a:p>
            <a:pPr lvl="1"/>
            <a:endParaRPr lang="en-AU" dirty="0"/>
          </a:p>
          <a:p>
            <a:pPr marL="136525" indent="0">
              <a:lnSpc>
                <a:spcPct val="120000"/>
              </a:lnSpc>
              <a:buNone/>
            </a:pPr>
            <a:r>
              <a:rPr lang="en-AU" dirty="0"/>
              <a:t>Some variables can be measured either on a Metric  </a:t>
            </a:r>
            <a:r>
              <a:rPr lang="en-AU" b="1" i="1" dirty="0"/>
              <a:t>or</a:t>
            </a:r>
            <a:r>
              <a:rPr lang="en-AU" dirty="0"/>
              <a:t>  Categorical basis</a:t>
            </a:r>
          </a:p>
          <a:p>
            <a:pPr lvl="1">
              <a:buFont typeface="Arial" panose="020B0604020202020204" pitchFamily="34" charset="0"/>
              <a:buChar char="•"/>
            </a:pPr>
            <a:r>
              <a:rPr lang="en-AU" sz="2400" dirty="0"/>
              <a:t>Age: years [metric] / young or old [categorical]</a:t>
            </a:r>
            <a:br>
              <a:rPr lang="en-AU" sz="2400" dirty="0"/>
            </a:br>
            <a:r>
              <a:rPr lang="en-AU" sz="2400" dirty="0"/>
              <a:t>Income:  $ [metric] / low, medium or high [categorical]</a:t>
            </a:r>
          </a:p>
          <a:p>
            <a:endParaRPr lang="en-AU" dirty="0"/>
          </a:p>
        </p:txBody>
      </p:sp>
      <p:sp>
        <p:nvSpPr>
          <p:cNvPr id="5" name="Slide Number Placeholder 4">
            <a:extLst>
              <a:ext uri="{FF2B5EF4-FFF2-40B4-BE49-F238E27FC236}">
                <a16:creationId xmlns:a16="http://schemas.microsoft.com/office/drawing/2014/main" id="{4BE409F9-D94B-9C40-B3A2-84A1D32C389D}"/>
              </a:ext>
            </a:extLst>
          </p:cNvPr>
          <p:cNvSpPr>
            <a:spLocks noGrp="1"/>
          </p:cNvSpPr>
          <p:nvPr>
            <p:ph type="sldNum" sz="quarter" idx="11"/>
          </p:nvPr>
        </p:nvSpPr>
        <p:spPr/>
        <p:txBody>
          <a:bodyPr/>
          <a:lstStyle/>
          <a:p>
            <a:fld id="{5364DB99-64BC-DB4A-AD53-785AA9A01BB3}" type="slidenum">
              <a:rPr lang="en-US" smtClean="0"/>
              <a:t>17</a:t>
            </a:fld>
            <a:endParaRPr lang="en-US"/>
          </a:p>
        </p:txBody>
      </p:sp>
      <p:sp>
        <p:nvSpPr>
          <p:cNvPr id="7" name="Title 3">
            <a:extLst>
              <a:ext uri="{FF2B5EF4-FFF2-40B4-BE49-F238E27FC236}">
                <a16:creationId xmlns:a16="http://schemas.microsoft.com/office/drawing/2014/main" id="{34297137-C40B-394C-8980-56DD7BA09D68}"/>
              </a:ext>
            </a:extLst>
          </p:cNvPr>
          <p:cNvSpPr>
            <a:spLocks noGrp="1"/>
          </p:cNvSpPr>
          <p:nvPr>
            <p:ph type="title"/>
          </p:nvPr>
        </p:nvSpPr>
        <p:spPr>
          <a:xfrm>
            <a:off x="0" y="0"/>
            <a:ext cx="9144000" cy="634082"/>
          </a:xfrm>
        </p:spPr>
        <p:txBody>
          <a:bodyPr>
            <a:normAutofit/>
          </a:bodyPr>
          <a:lstStyle/>
          <a:p>
            <a:pPr algn="ctr"/>
            <a:r>
              <a:rPr lang="en-AU" sz="3200" dirty="0"/>
              <a:t>Levels of Measurement of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0" y="0"/>
            <a:ext cx="9144000" cy="634082"/>
          </a:xfrm>
        </p:spPr>
        <p:txBody>
          <a:bodyPr>
            <a:normAutofit/>
          </a:bodyPr>
          <a:lstStyle/>
          <a:p>
            <a:pPr algn="ctr"/>
            <a:r>
              <a:rPr lang="en-AU" sz="3200" dirty="0"/>
              <a:t>Levels of Measurement of Variables</a:t>
            </a:r>
          </a:p>
        </p:txBody>
      </p:sp>
      <p:sp>
        <p:nvSpPr>
          <p:cNvPr id="2" name="Content Placeholder 1"/>
          <p:cNvSpPr>
            <a:spLocks noGrp="1"/>
          </p:cNvSpPr>
          <p:nvPr>
            <p:ph idx="1"/>
          </p:nvPr>
        </p:nvSpPr>
        <p:spPr>
          <a:xfrm>
            <a:off x="457200" y="980728"/>
            <a:ext cx="8229600" cy="4440954"/>
          </a:xfrm>
          <a:solidFill>
            <a:schemeClr val="bg1"/>
          </a:solidFill>
        </p:spPr>
        <p:txBody>
          <a:bodyPr>
            <a:normAutofit fontScale="92500" lnSpcReduction="10000"/>
          </a:bodyPr>
          <a:lstStyle/>
          <a:p>
            <a:endParaRPr lang="en-AU" sz="2800" dirty="0"/>
          </a:p>
          <a:p>
            <a:pPr marL="319088" indent="0">
              <a:buNone/>
            </a:pPr>
            <a:r>
              <a:rPr lang="en-AU" sz="2800" dirty="0"/>
              <a:t>SPSS uses numbers to </a:t>
            </a:r>
            <a:r>
              <a:rPr lang="en-AU" sz="2800" b="1" dirty="0"/>
              <a:t>code</a:t>
            </a:r>
            <a:r>
              <a:rPr lang="en-AU" sz="2800" dirty="0"/>
              <a:t> categorical variables</a:t>
            </a:r>
          </a:p>
          <a:p>
            <a:pPr lvl="3">
              <a:buNone/>
            </a:pPr>
            <a:r>
              <a:rPr lang="en-AU" sz="2400" dirty="0"/>
              <a:t>		0 = Male / 1 = Female</a:t>
            </a:r>
          </a:p>
          <a:p>
            <a:pPr indent="0">
              <a:buNone/>
            </a:pPr>
            <a:endParaRPr lang="en-AU" sz="1400" dirty="0"/>
          </a:p>
          <a:p>
            <a:pPr indent="0">
              <a:buNone/>
            </a:pPr>
            <a:r>
              <a:rPr lang="en-AU" sz="2800" b="1" dirty="0"/>
              <a:t>CATEGORICAL</a:t>
            </a:r>
            <a:r>
              <a:rPr lang="en-AU" sz="2800" dirty="0"/>
              <a:t> variables</a:t>
            </a:r>
          </a:p>
          <a:p>
            <a:pPr marL="1063625" lvl="2" indent="-342900"/>
            <a:r>
              <a:rPr lang="en-AU" sz="2400" dirty="0"/>
              <a:t>the numbers are arbitrary</a:t>
            </a:r>
          </a:p>
          <a:p>
            <a:pPr marL="1074738" lvl="2" indent="0">
              <a:buNone/>
            </a:pPr>
            <a:r>
              <a:rPr lang="en-AU" sz="2400" dirty="0"/>
              <a:t>1 = Male / 2 = Female OR  1 = Female / 2 = Male</a:t>
            </a:r>
          </a:p>
          <a:p>
            <a:pPr indent="0">
              <a:buNone/>
            </a:pPr>
            <a:endParaRPr lang="en-AU" sz="2200" dirty="0"/>
          </a:p>
          <a:p>
            <a:pPr indent="0">
              <a:buNone/>
            </a:pPr>
            <a:r>
              <a:rPr lang="en-AU" sz="2800" b="1" dirty="0"/>
              <a:t>METRIC</a:t>
            </a:r>
            <a:r>
              <a:rPr lang="en-AU" sz="2800" dirty="0"/>
              <a:t> variables:</a:t>
            </a:r>
          </a:p>
          <a:p>
            <a:pPr marL="1063625" lvl="2" indent="-342900"/>
            <a:r>
              <a:rPr lang="en-AU" sz="2400" dirty="0"/>
              <a:t>the numbers mean something real</a:t>
            </a:r>
          </a:p>
          <a:p>
            <a:pPr marL="1074738" lvl="2" indent="0">
              <a:buNone/>
            </a:pPr>
            <a:r>
              <a:rPr lang="en-AU" sz="2400" dirty="0"/>
              <a:t>age = 55 years</a:t>
            </a:r>
          </a:p>
          <a:p>
            <a:pPr lvl="2" indent="0"/>
            <a:endParaRPr lang="en-AU" sz="2200" dirty="0"/>
          </a:p>
        </p:txBody>
      </p:sp>
      <p:sp>
        <p:nvSpPr>
          <p:cNvPr id="4" name="Slide Number Placeholder 3">
            <a:extLst>
              <a:ext uri="{FF2B5EF4-FFF2-40B4-BE49-F238E27FC236}">
                <a16:creationId xmlns:a16="http://schemas.microsoft.com/office/drawing/2014/main" id="{1B6161B7-04B0-3F4A-A97C-2EA7B4C36A5A}"/>
              </a:ext>
            </a:extLst>
          </p:cNvPr>
          <p:cNvSpPr>
            <a:spLocks noGrp="1"/>
          </p:cNvSpPr>
          <p:nvPr>
            <p:ph type="sldNum" sz="quarter" idx="11"/>
          </p:nvPr>
        </p:nvSpPr>
        <p:spPr/>
        <p:txBody>
          <a:bodyPr/>
          <a:lstStyle/>
          <a:p>
            <a:fld id="{5364DB99-64BC-DB4A-AD53-785AA9A01BB3}" type="slidenum">
              <a:rPr lang="en-US" smtClean="0"/>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606698"/>
          </a:xfrm>
        </p:spPr>
        <p:txBody>
          <a:bodyPr>
            <a:normAutofit/>
          </a:bodyPr>
          <a:lstStyle/>
          <a:p>
            <a:pPr algn="ctr"/>
            <a:r>
              <a:rPr lang="en-AU" sz="3200" dirty="0"/>
              <a:t>SPSS Data File</a:t>
            </a:r>
          </a:p>
        </p:txBody>
      </p:sp>
      <p:sp>
        <p:nvSpPr>
          <p:cNvPr id="2" name="Content Placeholder 1"/>
          <p:cNvSpPr>
            <a:spLocks noGrp="1"/>
          </p:cNvSpPr>
          <p:nvPr>
            <p:ph idx="1"/>
          </p:nvPr>
        </p:nvSpPr>
        <p:spPr>
          <a:xfrm>
            <a:off x="0" y="573365"/>
            <a:ext cx="9144000" cy="903745"/>
          </a:xfrm>
          <a:solidFill>
            <a:schemeClr val="bg1"/>
          </a:solidFill>
        </p:spPr>
        <p:txBody>
          <a:bodyPr>
            <a:normAutofit/>
          </a:bodyPr>
          <a:lstStyle/>
          <a:p>
            <a:pPr indent="0">
              <a:buNone/>
            </a:pPr>
            <a:r>
              <a:rPr lang="en-AU" sz="2400" dirty="0"/>
              <a:t>Once we have some information we can input it into an SPSS data file:</a:t>
            </a:r>
          </a:p>
        </p:txBody>
      </p:sp>
      <p:sp>
        <p:nvSpPr>
          <p:cNvPr id="7" name="TextBox 6"/>
          <p:cNvSpPr txBox="1"/>
          <p:nvPr/>
        </p:nvSpPr>
        <p:spPr>
          <a:xfrm>
            <a:off x="2915816" y="6000768"/>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pic>
        <p:nvPicPr>
          <p:cNvPr id="9" name="Picture 8"/>
          <p:cNvPicPr>
            <a:picLocks noChangeAspect="1"/>
          </p:cNvPicPr>
          <p:nvPr/>
        </p:nvPicPr>
        <p:blipFill>
          <a:blip r:embed="rId3"/>
          <a:stretch>
            <a:fillRect/>
          </a:stretch>
        </p:blipFill>
        <p:spPr>
          <a:xfrm>
            <a:off x="251520" y="1844824"/>
            <a:ext cx="8640960" cy="3663378"/>
          </a:xfrm>
          <a:prstGeom prst="rect">
            <a:avLst/>
          </a:prstGeom>
        </p:spPr>
      </p:pic>
      <p:sp>
        <p:nvSpPr>
          <p:cNvPr id="5" name="Oval 4"/>
          <p:cNvSpPr/>
          <p:nvPr/>
        </p:nvSpPr>
        <p:spPr>
          <a:xfrm>
            <a:off x="7884368" y="1731537"/>
            <a:ext cx="1152128" cy="830574"/>
          </a:xfrm>
          <a:prstGeom prst="ellipse">
            <a:avLst/>
          </a:prstGeom>
          <a:noFill/>
          <a:ln w="57150">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AU">
              <a:ln>
                <a:solidFill>
                  <a:srgbClr val="FF0000"/>
                </a:solidFill>
              </a:ln>
            </a:endParaRPr>
          </a:p>
        </p:txBody>
      </p:sp>
      <p:sp>
        <p:nvSpPr>
          <p:cNvPr id="6" name="Slide Number Placeholder 5">
            <a:extLst>
              <a:ext uri="{FF2B5EF4-FFF2-40B4-BE49-F238E27FC236}">
                <a16:creationId xmlns:a16="http://schemas.microsoft.com/office/drawing/2014/main" id="{FDEE0024-BF70-544A-9079-7A3305A86B4A}"/>
              </a:ext>
            </a:extLst>
          </p:cNvPr>
          <p:cNvSpPr>
            <a:spLocks noGrp="1"/>
          </p:cNvSpPr>
          <p:nvPr>
            <p:ph type="sldNum" sz="quarter" idx="11"/>
          </p:nvPr>
        </p:nvSpPr>
        <p:spPr/>
        <p:txBody>
          <a:bodyPr/>
          <a:lstStyle/>
          <a:p>
            <a:fld id="{5364DB99-64BC-DB4A-AD53-785AA9A01BB3}"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1"/>
          </a:xfrm>
          <a:prstGeom prst="rect">
            <a:avLst/>
          </a:prstGeom>
          <a:noFill/>
          <a:ln w="9525">
            <a:noFill/>
            <a:miter lim="800000"/>
            <a:headEnd/>
            <a:tailEnd/>
          </a:ln>
        </p:spPr>
      </p:pic>
      <p:sp>
        <p:nvSpPr>
          <p:cNvPr id="8" name="Content Placeholder 7"/>
          <p:cNvSpPr>
            <a:spLocks noGrp="1"/>
          </p:cNvSpPr>
          <p:nvPr>
            <p:ph sz="half" idx="4294967295"/>
          </p:nvPr>
        </p:nvSpPr>
        <p:spPr>
          <a:xfrm>
            <a:off x="357245" y="1340768"/>
            <a:ext cx="8352928" cy="4590826"/>
          </a:xfrm>
          <a:noFill/>
        </p:spPr>
        <p:txBody>
          <a:bodyPr>
            <a:normAutofit fontScale="77500" lnSpcReduction="20000"/>
          </a:bodyPr>
          <a:lstStyle/>
          <a:p>
            <a:pPr marL="7938" indent="-7938">
              <a:buNone/>
            </a:pPr>
            <a:r>
              <a:rPr lang="en-AU" dirty="0"/>
              <a:t>Swinburne University of Technology recognises the historical and cultural significance of Australia’s Indigenous history and the role it plays in contemporary education.</a:t>
            </a:r>
            <a:br>
              <a:rPr lang="en-AU" dirty="0"/>
            </a:br>
            <a:endParaRPr lang="en-AU" dirty="0"/>
          </a:p>
          <a:p>
            <a:pPr marL="7938" indent="-7938">
              <a:buNone/>
            </a:pPr>
            <a:r>
              <a:rPr lang="en-AU" dirty="0"/>
              <a:t>Each day, every Australian walks on what was once traditional Indigenous land. I acknowledge the traditional custodians of the land I currently occupy, the </a:t>
            </a:r>
            <a:r>
              <a:rPr lang="en-AU" b="1" dirty="0"/>
              <a:t>Wurundjeri</a:t>
            </a:r>
            <a:r>
              <a:rPr lang="en-AU" dirty="0"/>
              <a:t> people. </a:t>
            </a:r>
          </a:p>
          <a:p>
            <a:pPr marL="7938" indent="-7938">
              <a:buNone/>
            </a:pPr>
            <a:endParaRPr lang="en-AU" dirty="0"/>
          </a:p>
          <a:p>
            <a:pPr marL="7938" indent="-7938">
              <a:buNone/>
            </a:pPr>
            <a:r>
              <a:rPr lang="en-AU" dirty="0"/>
              <a:t>We acknowledge and respect the Traditional Owners of all the lands across Australia, their cultures and heritages. We pay our respects to the Ancestors, Elders past, present and emerging. We recognise the continuing sovereignties of all Aboriginal and Torres Strait Islander Nations.</a:t>
            </a:r>
          </a:p>
        </p:txBody>
      </p:sp>
      <p:pic>
        <p:nvPicPr>
          <p:cNvPr id="6" name="Content Placeholder 5" descr="websize-horz.gif"/>
          <p:cNvPicPr>
            <a:picLocks noGrp="1" noChangeAspect="1"/>
          </p:cNvPicPr>
          <p:nvPr>
            <p:ph sz="half" idx="4294967295"/>
          </p:nvPr>
        </p:nvPicPr>
        <p:blipFill>
          <a:blip r:embed="rId4" cstate="print"/>
          <a:stretch>
            <a:fillRect/>
          </a:stretch>
        </p:blipFill>
        <p:spPr>
          <a:xfrm>
            <a:off x="0" y="6108700"/>
            <a:ext cx="1500188" cy="749300"/>
          </a:xfrm>
        </p:spPr>
      </p:pic>
      <p:sp>
        <p:nvSpPr>
          <p:cNvPr id="4" name="Title 3"/>
          <p:cNvSpPr>
            <a:spLocks noGrp="1"/>
          </p:cNvSpPr>
          <p:nvPr>
            <p:ph type="title" idx="4294967295"/>
          </p:nvPr>
        </p:nvSpPr>
        <p:spPr>
          <a:xfrm>
            <a:off x="177225" y="255083"/>
            <a:ext cx="8712968" cy="1143000"/>
          </a:xfrm>
        </p:spPr>
        <p:txBody>
          <a:bodyPr anchor="ctr">
            <a:noAutofit/>
          </a:bodyPr>
          <a:lstStyle/>
          <a:p>
            <a:pPr algn="ctr"/>
            <a:r>
              <a:rPr lang="en-AU" sz="4000" dirty="0">
                <a:solidFill>
                  <a:srgbClr val="DF9207"/>
                </a:solidFill>
              </a:rPr>
              <a:t>Indigenous Acknowledgment</a:t>
            </a:r>
            <a:endParaRPr lang="en-AU" sz="4000" b="1" dirty="0">
              <a:solidFill>
                <a:srgbClr val="DF9207"/>
              </a:solidFill>
            </a:endParaRPr>
          </a:p>
        </p:txBody>
      </p:sp>
      <p:pic>
        <p:nvPicPr>
          <p:cNvPr id="7" name="Picture 6" descr="Aboriginal Flag.gif"/>
          <p:cNvPicPr>
            <a:picLocks noChangeAspect="1"/>
          </p:cNvPicPr>
          <p:nvPr/>
        </p:nvPicPr>
        <p:blipFill>
          <a:blip r:embed="rId5" cstate="print"/>
          <a:stretch>
            <a:fillRect/>
          </a:stretch>
        </p:blipFill>
        <p:spPr>
          <a:xfrm>
            <a:off x="8143900" y="0"/>
            <a:ext cx="1000100" cy="6494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12320"/>
            <a:ext cx="9144000" cy="646331"/>
          </a:xfrm>
          <a:prstGeom prst="rect">
            <a:avLst/>
          </a:prstGeom>
          <a:solidFill>
            <a:schemeClr val="bg1"/>
          </a:solidFill>
        </p:spPr>
        <p:txBody>
          <a:bodyPr wrap="square" rtlCol="0">
            <a:spAutoFit/>
          </a:bodyPr>
          <a:lstStyle/>
          <a:p>
            <a:r>
              <a:rPr lang="en-AU" dirty="0">
                <a:solidFill>
                  <a:schemeClr val="tx2"/>
                </a:solidFill>
              </a:rPr>
              <a:t>When looking at categorical variables in SPSS, we need to check how the categories have been labelled:</a:t>
            </a:r>
          </a:p>
        </p:txBody>
      </p:sp>
      <p:sp>
        <p:nvSpPr>
          <p:cNvPr id="7" name="TextBox 6"/>
          <p:cNvSpPr txBox="1"/>
          <p:nvPr/>
        </p:nvSpPr>
        <p:spPr>
          <a:xfrm>
            <a:off x="2483768" y="6143644"/>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pic>
        <p:nvPicPr>
          <p:cNvPr id="2050" name="Picture 2"/>
          <p:cNvPicPr>
            <a:picLocks noChangeAspect="1" noChangeArrowheads="1"/>
          </p:cNvPicPr>
          <p:nvPr/>
        </p:nvPicPr>
        <p:blipFill>
          <a:blip r:embed="rId3" cstate="print"/>
          <a:srcRect/>
          <a:stretch>
            <a:fillRect/>
          </a:stretch>
        </p:blipFill>
        <p:spPr bwMode="auto">
          <a:xfrm>
            <a:off x="8001024" y="1857364"/>
            <a:ext cx="785818" cy="785818"/>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179513" y="1341022"/>
            <a:ext cx="7560840" cy="4320226"/>
          </a:xfrm>
          <a:prstGeom prst="rect">
            <a:avLst/>
          </a:prstGeom>
        </p:spPr>
      </p:pic>
      <p:sp>
        <p:nvSpPr>
          <p:cNvPr id="5" name="Slide Number Placeholder 4">
            <a:extLst>
              <a:ext uri="{FF2B5EF4-FFF2-40B4-BE49-F238E27FC236}">
                <a16:creationId xmlns:a16="http://schemas.microsoft.com/office/drawing/2014/main" id="{1E4C3BF7-936F-544E-9B5B-C901A212B17A}"/>
              </a:ext>
            </a:extLst>
          </p:cNvPr>
          <p:cNvSpPr>
            <a:spLocks noGrp="1"/>
          </p:cNvSpPr>
          <p:nvPr>
            <p:ph type="sldNum" sz="quarter" idx="11"/>
          </p:nvPr>
        </p:nvSpPr>
        <p:spPr/>
        <p:txBody>
          <a:bodyPr/>
          <a:lstStyle/>
          <a:p>
            <a:fld id="{5364DB99-64BC-DB4A-AD53-785AA9A01BB3}" type="slidenum">
              <a:rPr lang="en-US" smtClean="0"/>
              <a:t>20</a:t>
            </a:fld>
            <a:endParaRPr lang="en-US"/>
          </a:p>
        </p:txBody>
      </p:sp>
      <p:sp>
        <p:nvSpPr>
          <p:cNvPr id="10" name="Title 3">
            <a:extLst>
              <a:ext uri="{FF2B5EF4-FFF2-40B4-BE49-F238E27FC236}">
                <a16:creationId xmlns:a16="http://schemas.microsoft.com/office/drawing/2014/main" id="{ED709B22-4217-AA48-B6FB-951EC25F5EE1}"/>
              </a:ext>
            </a:extLst>
          </p:cNvPr>
          <p:cNvSpPr>
            <a:spLocks noGrp="1"/>
          </p:cNvSpPr>
          <p:nvPr>
            <p:ph type="title"/>
          </p:nvPr>
        </p:nvSpPr>
        <p:spPr>
          <a:xfrm>
            <a:off x="0" y="0"/>
            <a:ext cx="9144000" cy="648074"/>
          </a:xfrm>
        </p:spPr>
        <p:txBody>
          <a:bodyPr>
            <a:normAutofit fontScale="90000"/>
          </a:bodyPr>
          <a:lstStyle/>
          <a:p>
            <a:pPr algn="ctr"/>
            <a:r>
              <a:rPr lang="en-AU" sz="3200" dirty="0"/>
              <a:t>SPSS OUTPUT </a:t>
            </a:r>
            <a:r>
              <a:rPr lang="en-AU" dirty="0"/>
              <a:t>– </a:t>
            </a:r>
            <a:r>
              <a:rPr lang="en-AU" sz="2400" dirty="0"/>
              <a:t>Categorical Variables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764704"/>
            <a:ext cx="9144000" cy="928693"/>
          </a:xfrm>
          <a:solidFill>
            <a:schemeClr val="bg1"/>
          </a:solidFill>
        </p:spPr>
        <p:txBody>
          <a:bodyPr>
            <a:normAutofit/>
          </a:bodyPr>
          <a:lstStyle/>
          <a:p>
            <a:pPr marL="109728" indent="0">
              <a:buNone/>
            </a:pPr>
            <a:r>
              <a:rPr lang="en-AU" sz="2400" dirty="0"/>
              <a:t>We use the </a:t>
            </a:r>
            <a:r>
              <a:rPr lang="en-AU" sz="2400" b="1" dirty="0"/>
              <a:t>Frequency procedure </a:t>
            </a:r>
            <a:r>
              <a:rPr lang="en-AU" sz="2400" dirty="0"/>
              <a:t>to obtain output for our </a:t>
            </a:r>
            <a:r>
              <a:rPr lang="en-AU" sz="2400" b="1" dirty="0"/>
              <a:t>Categorical</a:t>
            </a:r>
            <a:r>
              <a:rPr lang="en-AU" sz="2400" dirty="0"/>
              <a:t> variables:</a:t>
            </a:r>
          </a:p>
        </p:txBody>
      </p:sp>
      <p:sp>
        <p:nvSpPr>
          <p:cNvPr id="8" name="TextBox 7"/>
          <p:cNvSpPr txBox="1"/>
          <p:nvPr/>
        </p:nvSpPr>
        <p:spPr>
          <a:xfrm>
            <a:off x="2973357" y="6143807"/>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graphicFrame>
        <p:nvGraphicFramePr>
          <p:cNvPr id="4" name="Table 3"/>
          <p:cNvGraphicFramePr>
            <a:graphicFrameLocks noGrp="1"/>
          </p:cNvGraphicFramePr>
          <p:nvPr>
            <p:extLst>
              <p:ext uri="{D42A27DB-BD31-4B8C-83A1-F6EECF244321}">
                <p14:modId xmlns:p14="http://schemas.microsoft.com/office/powerpoint/2010/main" val="1928888351"/>
              </p:ext>
            </p:extLst>
          </p:nvPr>
        </p:nvGraphicFramePr>
        <p:xfrm>
          <a:off x="755576" y="1916831"/>
          <a:ext cx="7776863" cy="3528392"/>
        </p:xfrm>
        <a:graphic>
          <a:graphicData uri="http://schemas.openxmlformats.org/drawingml/2006/table">
            <a:tbl>
              <a:tblPr/>
              <a:tblGrid>
                <a:gridCol w="1130584">
                  <a:extLst>
                    <a:ext uri="{9D8B030D-6E8A-4147-A177-3AD203B41FA5}">
                      <a16:colId xmlns:a16="http://schemas.microsoft.com/office/drawing/2014/main" val="498364615"/>
                    </a:ext>
                  </a:extLst>
                </a:gridCol>
                <a:gridCol w="1161408">
                  <a:extLst>
                    <a:ext uri="{9D8B030D-6E8A-4147-A177-3AD203B41FA5}">
                      <a16:colId xmlns:a16="http://schemas.microsoft.com/office/drawing/2014/main" val="3315309403"/>
                    </a:ext>
                  </a:extLst>
                </a:gridCol>
                <a:gridCol w="1161408">
                  <a:extLst>
                    <a:ext uri="{9D8B030D-6E8A-4147-A177-3AD203B41FA5}">
                      <a16:colId xmlns:a16="http://schemas.microsoft.com/office/drawing/2014/main" val="632402888"/>
                    </a:ext>
                  </a:extLst>
                </a:gridCol>
                <a:gridCol w="1390111">
                  <a:extLst>
                    <a:ext uri="{9D8B030D-6E8A-4147-A177-3AD203B41FA5}">
                      <a16:colId xmlns:a16="http://schemas.microsoft.com/office/drawing/2014/main" val="3189947267"/>
                    </a:ext>
                  </a:extLst>
                </a:gridCol>
                <a:gridCol w="1466676">
                  <a:extLst>
                    <a:ext uri="{9D8B030D-6E8A-4147-A177-3AD203B41FA5}">
                      <a16:colId xmlns:a16="http://schemas.microsoft.com/office/drawing/2014/main" val="3169759036"/>
                    </a:ext>
                  </a:extLst>
                </a:gridCol>
                <a:gridCol w="1466676">
                  <a:extLst>
                    <a:ext uri="{9D8B030D-6E8A-4147-A177-3AD203B41FA5}">
                      <a16:colId xmlns:a16="http://schemas.microsoft.com/office/drawing/2014/main" val="529729909"/>
                    </a:ext>
                  </a:extLst>
                </a:gridCol>
              </a:tblGrid>
              <a:tr h="441049">
                <a:tc gridSpan="6">
                  <a:txBody>
                    <a:bodyPr/>
                    <a:lstStyle/>
                    <a:p>
                      <a:pPr marL="38100" marR="38100" algn="ct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Exercise Level</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017486139"/>
                  </a:ext>
                </a:extLst>
              </a:tr>
              <a:tr h="882098">
                <a:tc gridSpan="2">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a:txBody>
                    <a:bodyPr/>
                    <a:lstStyle/>
                    <a:p>
                      <a:pPr marL="38100" marR="38100" algn="ctr">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Frequency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800" b="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 Percent</a:t>
                      </a:r>
                      <a:endParaRPr lang="en-AU"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Cumulative Percent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375868382"/>
                  </a:ext>
                </a:extLst>
              </a:tr>
              <a:tr h="441049">
                <a:tc rowSpan="5">
                  <a:txBody>
                    <a:bodyPr/>
                    <a:lstStyle/>
                    <a:p>
                      <a:pPr marL="38100" marR="38100">
                        <a:lnSpc>
                          <a:spcPts val="1600"/>
                        </a:lnSpc>
                        <a:spcAft>
                          <a:spcPts val="0"/>
                        </a:spcAft>
                      </a:pPr>
                      <a:endPar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endParaRPr>
                    </a:p>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gn="l">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Sedentary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710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extLst>
                  <a:ext uri="{0D108BD9-81ED-4DB2-BD59-A6C34878D82A}">
                    <a16:rowId xmlns:a16="http://schemas.microsoft.com/office/drawing/2014/main" val="463647031"/>
                  </a:ext>
                </a:extLst>
              </a:tr>
              <a:tr h="441049">
                <a:tc vMerge="1">
                  <a:txBody>
                    <a:bodyPr/>
                    <a:lstStyle/>
                    <a:p>
                      <a:endParaRPr lang="en-AU"/>
                    </a:p>
                  </a:txBody>
                  <a:tcPr/>
                </a:tc>
                <a:tc>
                  <a:txBody>
                    <a:bodyPr/>
                    <a:lstStyle/>
                    <a:p>
                      <a:pPr marL="38100" marR="38100" algn="l">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80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610</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66.0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extLst>
                  <a:ext uri="{0D108BD9-81ED-4DB2-BD59-A6C34878D82A}">
                    <a16:rowId xmlns:a16="http://schemas.microsoft.com/office/drawing/2014/main" val="3098451585"/>
                  </a:ext>
                </a:extLst>
              </a:tr>
              <a:tr h="441049">
                <a:tc vMerge="1">
                  <a:txBody>
                    <a:bodyPr/>
                    <a:lstStyle/>
                    <a:p>
                      <a:endParaRPr lang="en-AU"/>
                    </a:p>
                  </a:txBody>
                  <a:tcPr/>
                </a:tc>
                <a:tc>
                  <a:txBody>
                    <a:bodyPr/>
                    <a:lstStyle/>
                    <a:p>
                      <a:pPr marL="38100" marR="38100" algn="l">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Moderate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428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21.4</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21.4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87.4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extLst>
                  <a:ext uri="{0D108BD9-81ED-4DB2-BD59-A6C34878D82A}">
                    <a16:rowId xmlns:a16="http://schemas.microsoft.com/office/drawing/2014/main" val="1088604184"/>
                  </a:ext>
                </a:extLst>
              </a:tr>
              <a:tr h="441049">
                <a:tc vMerge="1">
                  <a:txBody>
                    <a:bodyPr/>
                    <a:lstStyle/>
                    <a:p>
                      <a:endParaRPr lang="en-AU"/>
                    </a:p>
                  </a:txBody>
                  <a:tcPr/>
                </a:tc>
                <a:tc>
                  <a:txBody>
                    <a:bodyPr/>
                    <a:lstStyle/>
                    <a:p>
                      <a:pPr marL="38100" marR="38100" algn="l">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High</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252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extLst>
                  <a:ext uri="{0D108BD9-81ED-4DB2-BD59-A6C34878D82A}">
                    <a16:rowId xmlns:a16="http://schemas.microsoft.com/office/drawing/2014/main" val="3035710791"/>
                  </a:ext>
                </a:extLst>
              </a:tr>
              <a:tr h="441049">
                <a:tc vMerge="1">
                  <a:txBody>
                    <a:bodyPr/>
                    <a:lstStyle/>
                    <a:p>
                      <a:endParaRPr lang="en-AU"/>
                    </a:p>
                  </a:txBody>
                  <a:tcPr/>
                </a:tc>
                <a:tc>
                  <a:txBody>
                    <a:bodyPr/>
                    <a:lstStyle/>
                    <a:p>
                      <a:pPr marL="38100" marR="38100" algn="l">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Total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gn="ctr" defTabSz="457200" rtl="0" eaLnBrk="1" latinLnBrk="0" hangingPunct="1">
                        <a:lnSpc>
                          <a:spcPts val="1600"/>
                        </a:lnSpc>
                        <a:spcAft>
                          <a:spcPts val="0"/>
                        </a:spcAft>
                      </a:pPr>
                      <a:r>
                        <a:rPr lang="en-AU" sz="1800" kern="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2000</a:t>
                      </a: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80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chemeClr val="bg1"/>
                    </a:solidFill>
                  </a:tcPr>
                </a:tc>
                <a:extLst>
                  <a:ext uri="{0D108BD9-81ED-4DB2-BD59-A6C34878D82A}">
                    <a16:rowId xmlns:a16="http://schemas.microsoft.com/office/drawing/2014/main" val="88003556"/>
                  </a:ext>
                </a:extLst>
              </a:tr>
            </a:tbl>
          </a:graphicData>
        </a:graphic>
      </p:graphicFrame>
      <p:sp>
        <p:nvSpPr>
          <p:cNvPr id="9" name="TextBox 8">
            <a:extLst>
              <a:ext uri="{FF2B5EF4-FFF2-40B4-BE49-F238E27FC236}">
                <a16:creationId xmlns:a16="http://schemas.microsoft.com/office/drawing/2014/main" id="{F884FBE9-0588-8245-BE59-AEB31E12F97A}"/>
              </a:ext>
            </a:extLst>
          </p:cNvPr>
          <p:cNvSpPr txBox="1"/>
          <p:nvPr/>
        </p:nvSpPr>
        <p:spPr>
          <a:xfrm>
            <a:off x="3275856" y="5013176"/>
            <a:ext cx="720080" cy="400110"/>
          </a:xfrm>
          <a:prstGeom prst="rect">
            <a:avLst/>
          </a:prstGeom>
          <a:solidFill>
            <a:srgbClr val="FF0000">
              <a:alpha val="32000"/>
            </a:srgbClr>
          </a:solidFill>
        </p:spPr>
        <p:txBody>
          <a:bodyPr wrap="square" rtlCol="0">
            <a:spAutoFit/>
          </a:bodyPr>
          <a:lstStyle/>
          <a:p>
            <a:endParaRPr lang="en-US" sz="1000" dirty="0"/>
          </a:p>
          <a:p>
            <a:endParaRPr lang="en-US" sz="1000" dirty="0"/>
          </a:p>
        </p:txBody>
      </p:sp>
      <p:sp>
        <p:nvSpPr>
          <p:cNvPr id="10" name="TextBox 9">
            <a:extLst>
              <a:ext uri="{FF2B5EF4-FFF2-40B4-BE49-F238E27FC236}">
                <a16:creationId xmlns:a16="http://schemas.microsoft.com/office/drawing/2014/main" id="{81B0C842-6BC3-BD40-927E-633871D7F6CB}"/>
              </a:ext>
            </a:extLst>
          </p:cNvPr>
          <p:cNvSpPr txBox="1"/>
          <p:nvPr/>
        </p:nvSpPr>
        <p:spPr>
          <a:xfrm>
            <a:off x="5652120" y="2852936"/>
            <a:ext cx="1368152" cy="400110"/>
          </a:xfrm>
          <a:prstGeom prst="rect">
            <a:avLst/>
          </a:prstGeom>
          <a:solidFill>
            <a:srgbClr val="FF0000">
              <a:alpha val="32000"/>
            </a:srgbClr>
          </a:solidFill>
        </p:spPr>
        <p:txBody>
          <a:bodyPr wrap="square" rtlCol="0">
            <a:spAutoFit/>
          </a:bodyPr>
          <a:lstStyle/>
          <a:p>
            <a:endParaRPr lang="en-US" sz="1000" dirty="0"/>
          </a:p>
          <a:p>
            <a:endParaRPr lang="en-US" sz="1000" dirty="0"/>
          </a:p>
        </p:txBody>
      </p:sp>
      <p:sp>
        <p:nvSpPr>
          <p:cNvPr id="5" name="Slide Number Placeholder 4">
            <a:extLst>
              <a:ext uri="{FF2B5EF4-FFF2-40B4-BE49-F238E27FC236}">
                <a16:creationId xmlns:a16="http://schemas.microsoft.com/office/drawing/2014/main" id="{654C1A5E-E7CE-9D40-81CC-444BB434C5D1}"/>
              </a:ext>
            </a:extLst>
          </p:cNvPr>
          <p:cNvSpPr>
            <a:spLocks noGrp="1"/>
          </p:cNvSpPr>
          <p:nvPr>
            <p:ph type="sldNum" sz="quarter" idx="11"/>
          </p:nvPr>
        </p:nvSpPr>
        <p:spPr/>
        <p:txBody>
          <a:bodyPr/>
          <a:lstStyle/>
          <a:p>
            <a:fld id="{5364DB99-64BC-DB4A-AD53-785AA9A01BB3}" type="slidenum">
              <a:rPr lang="en-US" smtClean="0"/>
              <a:t>21</a:t>
            </a:fld>
            <a:endParaRPr lang="en-US"/>
          </a:p>
        </p:txBody>
      </p:sp>
      <p:sp>
        <p:nvSpPr>
          <p:cNvPr id="11" name="Title 3">
            <a:extLst>
              <a:ext uri="{FF2B5EF4-FFF2-40B4-BE49-F238E27FC236}">
                <a16:creationId xmlns:a16="http://schemas.microsoft.com/office/drawing/2014/main" id="{42E64932-6DE0-FA46-92A9-F9140FC5C509}"/>
              </a:ext>
            </a:extLst>
          </p:cNvPr>
          <p:cNvSpPr>
            <a:spLocks noGrp="1"/>
          </p:cNvSpPr>
          <p:nvPr>
            <p:ph type="title"/>
          </p:nvPr>
        </p:nvSpPr>
        <p:spPr>
          <a:xfrm>
            <a:off x="0" y="0"/>
            <a:ext cx="9144000" cy="648074"/>
          </a:xfrm>
        </p:spPr>
        <p:txBody>
          <a:bodyPr>
            <a:normAutofit fontScale="90000"/>
          </a:bodyPr>
          <a:lstStyle/>
          <a:p>
            <a:pPr algn="ctr"/>
            <a:r>
              <a:rPr lang="en-AU" sz="3200" dirty="0"/>
              <a:t>SPSS OUTPUT </a:t>
            </a:r>
            <a:r>
              <a:rPr lang="en-AU" dirty="0"/>
              <a:t>– </a:t>
            </a:r>
            <a:r>
              <a:rPr lang="en-AU" sz="2400" dirty="0"/>
              <a:t>Categorical Variables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0" y="0"/>
            <a:ext cx="9144000" cy="648074"/>
          </a:xfrm>
        </p:spPr>
        <p:txBody>
          <a:bodyPr>
            <a:normAutofit fontScale="90000"/>
          </a:bodyPr>
          <a:lstStyle/>
          <a:p>
            <a:pPr algn="ctr"/>
            <a:r>
              <a:rPr lang="en-AU" sz="3200" dirty="0"/>
              <a:t>SPSS OUTPUT </a:t>
            </a:r>
            <a:r>
              <a:rPr lang="en-AU" dirty="0"/>
              <a:t>– </a:t>
            </a:r>
            <a:r>
              <a:rPr lang="en-AU" sz="2400" dirty="0"/>
              <a:t>Categorical Variables</a:t>
            </a:r>
          </a:p>
        </p:txBody>
      </p:sp>
      <p:sp>
        <p:nvSpPr>
          <p:cNvPr id="2" name="Content Placeholder 1"/>
          <p:cNvSpPr>
            <a:spLocks noGrp="1"/>
          </p:cNvSpPr>
          <p:nvPr>
            <p:ph idx="1"/>
          </p:nvPr>
        </p:nvSpPr>
        <p:spPr>
          <a:xfrm>
            <a:off x="323243" y="5536783"/>
            <a:ext cx="6985061" cy="844545"/>
          </a:xfrm>
          <a:solidFill>
            <a:schemeClr val="bg1"/>
          </a:solidFill>
        </p:spPr>
        <p:txBody>
          <a:bodyPr>
            <a:normAutofit/>
          </a:bodyPr>
          <a:lstStyle/>
          <a:p>
            <a:pPr indent="0">
              <a:buNone/>
            </a:pPr>
            <a:r>
              <a:rPr lang="en-AU" sz="2000" dirty="0"/>
              <a:t>The graphical representation for Categorical Variables in reports is the </a:t>
            </a:r>
            <a:r>
              <a:rPr lang="en-AU" sz="2000" b="1" dirty="0"/>
              <a:t>Bar Chart </a:t>
            </a:r>
            <a:r>
              <a:rPr lang="en-AU" sz="2000" dirty="0"/>
              <a:t>[called Bar Graph in text]</a:t>
            </a:r>
          </a:p>
        </p:txBody>
      </p:sp>
      <p:pic>
        <p:nvPicPr>
          <p:cNvPr id="5" name="Picture 4"/>
          <p:cNvPicPr>
            <a:picLocks noChangeAspect="1"/>
          </p:cNvPicPr>
          <p:nvPr/>
        </p:nvPicPr>
        <p:blipFill>
          <a:blip r:embed="rId3"/>
          <a:stretch>
            <a:fillRect/>
          </a:stretch>
        </p:blipFill>
        <p:spPr>
          <a:xfrm>
            <a:off x="611560" y="908720"/>
            <a:ext cx="5760640" cy="4487758"/>
          </a:xfrm>
          <a:prstGeom prst="rect">
            <a:avLst/>
          </a:prstGeom>
        </p:spPr>
      </p:pic>
      <p:sp>
        <p:nvSpPr>
          <p:cNvPr id="9" name="TextBox 8">
            <a:extLst>
              <a:ext uri="{FF2B5EF4-FFF2-40B4-BE49-F238E27FC236}">
                <a16:creationId xmlns:a16="http://schemas.microsoft.com/office/drawing/2014/main" id="{506E8FE0-05A9-D644-968B-2B739764F918}"/>
              </a:ext>
            </a:extLst>
          </p:cNvPr>
          <p:cNvSpPr txBox="1"/>
          <p:nvPr/>
        </p:nvSpPr>
        <p:spPr>
          <a:xfrm>
            <a:off x="6586550" y="2809714"/>
            <a:ext cx="1800200" cy="461665"/>
          </a:xfrm>
          <a:prstGeom prst="rect">
            <a:avLst/>
          </a:prstGeom>
          <a:solidFill>
            <a:schemeClr val="bg2"/>
          </a:solidFill>
        </p:spPr>
        <p:txBody>
          <a:bodyPr wrap="square" rtlCol="0">
            <a:spAutoFit/>
          </a:bodyPr>
          <a:lstStyle/>
          <a:p>
            <a:pPr algn="ctr"/>
            <a:r>
              <a:rPr lang="en-AU" sz="2400" b="1" dirty="0">
                <a:solidFill>
                  <a:schemeClr val="tx2"/>
                </a:solidFill>
              </a:rPr>
              <a:t>Bar Chart</a:t>
            </a:r>
          </a:p>
        </p:txBody>
      </p:sp>
      <p:sp>
        <p:nvSpPr>
          <p:cNvPr id="6" name="Slide Number Placeholder 5">
            <a:extLst>
              <a:ext uri="{FF2B5EF4-FFF2-40B4-BE49-F238E27FC236}">
                <a16:creationId xmlns:a16="http://schemas.microsoft.com/office/drawing/2014/main" id="{7805CC5E-659A-244F-8BAD-CCC25D27941D}"/>
              </a:ext>
            </a:extLst>
          </p:cNvPr>
          <p:cNvSpPr>
            <a:spLocks noGrp="1"/>
          </p:cNvSpPr>
          <p:nvPr>
            <p:ph type="sldNum" sz="quarter" idx="11"/>
          </p:nvPr>
        </p:nvSpPr>
        <p:spPr/>
        <p:txBody>
          <a:bodyPr/>
          <a:lstStyle/>
          <a:p>
            <a:fld id="{5364DB99-64BC-DB4A-AD53-785AA9A01BB3}"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32210"/>
            <a:ext cx="9144000" cy="70609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SPSS Data File</a:t>
            </a:r>
            <a:endParaRPr kumimoji="0" lang="en-AU"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 name="TextBox 6"/>
          <p:cNvSpPr txBox="1"/>
          <p:nvPr/>
        </p:nvSpPr>
        <p:spPr>
          <a:xfrm>
            <a:off x="2536017" y="5985461"/>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pic>
        <p:nvPicPr>
          <p:cNvPr id="9" name="Picture 8"/>
          <p:cNvPicPr>
            <a:picLocks noChangeAspect="1"/>
          </p:cNvPicPr>
          <p:nvPr/>
        </p:nvPicPr>
        <p:blipFill>
          <a:blip r:embed="rId3"/>
          <a:stretch>
            <a:fillRect/>
          </a:stretch>
        </p:blipFill>
        <p:spPr>
          <a:xfrm>
            <a:off x="179512" y="1196752"/>
            <a:ext cx="8784976" cy="4311450"/>
          </a:xfrm>
          <a:prstGeom prst="rect">
            <a:avLst/>
          </a:prstGeom>
        </p:spPr>
      </p:pic>
      <p:sp>
        <p:nvSpPr>
          <p:cNvPr id="6" name="Oval 5"/>
          <p:cNvSpPr/>
          <p:nvPr/>
        </p:nvSpPr>
        <p:spPr>
          <a:xfrm>
            <a:off x="6869385" y="1165270"/>
            <a:ext cx="1368152" cy="1039593"/>
          </a:xfrm>
          <a:prstGeom prst="ellipse">
            <a:avLst/>
          </a:prstGeom>
          <a:noFill/>
          <a:ln w="57150">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AU">
              <a:ln>
                <a:solidFill>
                  <a:srgbClr val="FF0000"/>
                </a:solidFill>
              </a:ln>
            </a:endParaRPr>
          </a:p>
        </p:txBody>
      </p:sp>
      <p:sp>
        <p:nvSpPr>
          <p:cNvPr id="3" name="Slide Number Placeholder 2">
            <a:extLst>
              <a:ext uri="{FF2B5EF4-FFF2-40B4-BE49-F238E27FC236}">
                <a16:creationId xmlns:a16="http://schemas.microsoft.com/office/drawing/2014/main" id="{C678F095-8E04-004E-98FF-38375145C850}"/>
              </a:ext>
            </a:extLst>
          </p:cNvPr>
          <p:cNvSpPr>
            <a:spLocks noGrp="1"/>
          </p:cNvSpPr>
          <p:nvPr>
            <p:ph type="sldNum" sz="quarter" idx="11"/>
          </p:nvPr>
        </p:nvSpPr>
        <p:spPr/>
        <p:txBody>
          <a:bodyPr/>
          <a:lstStyle/>
          <a:p>
            <a:fld id="{5364DB99-64BC-DB4A-AD53-785AA9A01BB3}"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4C9D46-1695-5344-9721-8D8B57D8BFEA}"/>
              </a:ext>
            </a:extLst>
          </p:cNvPr>
          <p:cNvPicPr>
            <a:picLocks noChangeAspect="1"/>
          </p:cNvPicPr>
          <p:nvPr/>
        </p:nvPicPr>
        <p:blipFill>
          <a:blip r:embed="rId3"/>
          <a:stretch>
            <a:fillRect/>
          </a:stretch>
        </p:blipFill>
        <p:spPr>
          <a:xfrm>
            <a:off x="526957" y="1750855"/>
            <a:ext cx="6264696" cy="3667854"/>
          </a:xfrm>
          <a:prstGeom prst="rect">
            <a:avLst/>
          </a:prstGeom>
        </p:spPr>
      </p:pic>
      <p:sp>
        <p:nvSpPr>
          <p:cNvPr id="7" name="Title 3"/>
          <p:cNvSpPr>
            <a:spLocks noGrp="1"/>
          </p:cNvSpPr>
          <p:nvPr>
            <p:ph type="title"/>
          </p:nvPr>
        </p:nvSpPr>
        <p:spPr>
          <a:xfrm>
            <a:off x="0" y="0"/>
            <a:ext cx="9144000" cy="648074"/>
          </a:xfrm>
        </p:spPr>
        <p:txBody>
          <a:bodyPr>
            <a:normAutofit fontScale="90000"/>
          </a:bodyPr>
          <a:lstStyle/>
          <a:p>
            <a:pPr algn="ctr"/>
            <a:r>
              <a:rPr lang="en-AU" sz="3200" dirty="0"/>
              <a:t>SPSS Graphs </a:t>
            </a:r>
            <a:r>
              <a:rPr lang="en-AU" dirty="0"/>
              <a:t>– </a:t>
            </a:r>
            <a:r>
              <a:rPr lang="en-AU" sz="2400" dirty="0"/>
              <a:t>Metric Variables</a:t>
            </a:r>
          </a:p>
        </p:txBody>
      </p:sp>
      <p:sp>
        <p:nvSpPr>
          <p:cNvPr id="8" name="Content Placeholder 1">
            <a:extLst>
              <a:ext uri="{FF2B5EF4-FFF2-40B4-BE49-F238E27FC236}">
                <a16:creationId xmlns:a16="http://schemas.microsoft.com/office/drawing/2014/main" id="{29AD70CA-0F4B-4543-B911-AC62CE9E9848}"/>
              </a:ext>
            </a:extLst>
          </p:cNvPr>
          <p:cNvSpPr>
            <a:spLocks noGrp="1"/>
          </p:cNvSpPr>
          <p:nvPr>
            <p:ph idx="1"/>
          </p:nvPr>
        </p:nvSpPr>
        <p:spPr>
          <a:xfrm>
            <a:off x="0" y="667860"/>
            <a:ext cx="9144000" cy="928693"/>
          </a:xfrm>
          <a:solidFill>
            <a:schemeClr val="bg1"/>
          </a:solidFill>
        </p:spPr>
        <p:txBody>
          <a:bodyPr>
            <a:normAutofit/>
          </a:bodyPr>
          <a:lstStyle/>
          <a:p>
            <a:pPr marL="109728" indent="0">
              <a:buNone/>
            </a:pPr>
            <a:r>
              <a:rPr lang="en-AU" sz="2400" dirty="0"/>
              <a:t>We use the </a:t>
            </a:r>
            <a:r>
              <a:rPr lang="en-AU" sz="2400" b="1" dirty="0"/>
              <a:t>Explore procedure </a:t>
            </a:r>
            <a:r>
              <a:rPr lang="en-AU" sz="2400" dirty="0"/>
              <a:t>to obtain output for our </a:t>
            </a:r>
            <a:r>
              <a:rPr lang="en-AU" sz="2400" b="1" dirty="0"/>
              <a:t>Metric</a:t>
            </a:r>
            <a:r>
              <a:rPr lang="en-AU" sz="2400" dirty="0"/>
              <a:t> variables:</a:t>
            </a:r>
          </a:p>
        </p:txBody>
      </p:sp>
      <p:sp>
        <p:nvSpPr>
          <p:cNvPr id="11" name="TextBox 10"/>
          <p:cNvSpPr txBox="1"/>
          <p:nvPr/>
        </p:nvSpPr>
        <p:spPr>
          <a:xfrm>
            <a:off x="2123728" y="5573011"/>
            <a:ext cx="1800200" cy="461665"/>
          </a:xfrm>
          <a:prstGeom prst="rect">
            <a:avLst/>
          </a:prstGeom>
          <a:solidFill>
            <a:schemeClr val="bg2"/>
          </a:solidFill>
        </p:spPr>
        <p:txBody>
          <a:bodyPr wrap="square" rtlCol="0">
            <a:spAutoFit/>
          </a:bodyPr>
          <a:lstStyle/>
          <a:p>
            <a:pPr algn="ctr"/>
            <a:r>
              <a:rPr lang="en-AU" sz="2400" b="1" dirty="0">
                <a:solidFill>
                  <a:schemeClr val="tx2"/>
                </a:solidFill>
              </a:rPr>
              <a:t>Boxplot</a:t>
            </a:r>
          </a:p>
        </p:txBody>
      </p:sp>
      <p:sp>
        <p:nvSpPr>
          <p:cNvPr id="5" name="Slide Number Placeholder 4">
            <a:extLst>
              <a:ext uri="{FF2B5EF4-FFF2-40B4-BE49-F238E27FC236}">
                <a16:creationId xmlns:a16="http://schemas.microsoft.com/office/drawing/2014/main" id="{47D0187C-25F4-0145-A456-18BAC79F937F}"/>
              </a:ext>
            </a:extLst>
          </p:cNvPr>
          <p:cNvSpPr>
            <a:spLocks noGrp="1"/>
          </p:cNvSpPr>
          <p:nvPr>
            <p:ph type="sldNum" sz="quarter" idx="11"/>
          </p:nvPr>
        </p:nvSpPr>
        <p:spPr/>
        <p:txBody>
          <a:bodyPr/>
          <a:lstStyle/>
          <a:p>
            <a:fld id="{5364DB99-64BC-DB4A-AD53-785AA9A01BB3}" type="slidenum">
              <a:rPr lang="en-US" smtClean="0"/>
              <a:t>24</a:t>
            </a:fld>
            <a:endParaRPr lang="en-US"/>
          </a:p>
        </p:txBody>
      </p:sp>
    </p:spTree>
    <p:extLst>
      <p:ext uri="{BB962C8B-B14F-4D97-AF65-F5344CB8AC3E}">
        <p14:creationId xmlns:p14="http://schemas.microsoft.com/office/powerpoint/2010/main" val="399248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0" y="0"/>
            <a:ext cx="9144000" cy="648074"/>
          </a:xfrm>
        </p:spPr>
        <p:txBody>
          <a:bodyPr>
            <a:normAutofit fontScale="90000"/>
          </a:bodyPr>
          <a:lstStyle/>
          <a:p>
            <a:pPr algn="ctr"/>
            <a:r>
              <a:rPr lang="en-AU" sz="3200" dirty="0"/>
              <a:t>SPSS Graphs </a:t>
            </a:r>
            <a:r>
              <a:rPr lang="en-AU" dirty="0"/>
              <a:t>– </a:t>
            </a:r>
            <a:r>
              <a:rPr lang="en-AU" sz="2400" dirty="0"/>
              <a:t>Metric Variables</a:t>
            </a:r>
          </a:p>
        </p:txBody>
      </p:sp>
      <p:sp>
        <p:nvSpPr>
          <p:cNvPr id="9" name="Content Placeholder 1"/>
          <p:cNvSpPr>
            <a:spLocks noGrp="1"/>
          </p:cNvSpPr>
          <p:nvPr>
            <p:ph idx="1"/>
          </p:nvPr>
        </p:nvSpPr>
        <p:spPr>
          <a:xfrm>
            <a:off x="323243" y="5536783"/>
            <a:ext cx="6985061" cy="844545"/>
          </a:xfrm>
          <a:solidFill>
            <a:schemeClr val="bg1"/>
          </a:solidFill>
        </p:spPr>
        <p:txBody>
          <a:bodyPr>
            <a:normAutofit/>
          </a:bodyPr>
          <a:lstStyle/>
          <a:p>
            <a:pPr indent="0">
              <a:buNone/>
            </a:pPr>
            <a:r>
              <a:rPr lang="en-AU" sz="2000" dirty="0"/>
              <a:t>The graphical representation for Metric Variables in reports is the </a:t>
            </a:r>
            <a:r>
              <a:rPr lang="en-AU" sz="2000" b="1" dirty="0"/>
              <a:t>Histogram</a:t>
            </a:r>
            <a:endParaRPr lang="en-AU" sz="2000" dirty="0"/>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36712"/>
            <a:ext cx="8064896" cy="4464496"/>
          </a:xfrm>
          <a:prstGeom prst="rect">
            <a:avLst/>
          </a:prstGeom>
          <a:noFill/>
          <a:ln>
            <a:noFill/>
          </a:ln>
        </p:spPr>
      </p:pic>
      <p:sp>
        <p:nvSpPr>
          <p:cNvPr id="3" name="Slide Number Placeholder 2">
            <a:extLst>
              <a:ext uri="{FF2B5EF4-FFF2-40B4-BE49-F238E27FC236}">
                <a16:creationId xmlns:a16="http://schemas.microsoft.com/office/drawing/2014/main" id="{6870D720-2063-FC45-A134-A0D6EA69964B}"/>
              </a:ext>
            </a:extLst>
          </p:cNvPr>
          <p:cNvSpPr>
            <a:spLocks noGrp="1"/>
          </p:cNvSpPr>
          <p:nvPr>
            <p:ph type="sldNum" sz="quarter" idx="11"/>
          </p:nvPr>
        </p:nvSpPr>
        <p:spPr/>
        <p:txBody>
          <a:bodyPr/>
          <a:lstStyle/>
          <a:p>
            <a:fld id="{5364DB99-64BC-DB4A-AD53-785AA9A01BB3}" type="slidenum">
              <a:rPr lang="en-US" smtClean="0"/>
              <a:t>25</a:t>
            </a:fld>
            <a:endParaRPr lang="en-US"/>
          </a:p>
        </p:txBody>
      </p:sp>
      <p:sp>
        <p:nvSpPr>
          <p:cNvPr id="2" name="TextBox 1">
            <a:extLst>
              <a:ext uri="{FF2B5EF4-FFF2-40B4-BE49-F238E27FC236}">
                <a16:creationId xmlns:a16="http://schemas.microsoft.com/office/drawing/2014/main" id="{7FF5AEC4-AA88-51C1-A2E4-920400742A32}"/>
              </a:ext>
            </a:extLst>
          </p:cNvPr>
          <p:cNvSpPr txBox="1"/>
          <p:nvPr/>
        </p:nvSpPr>
        <p:spPr>
          <a:xfrm>
            <a:off x="6586550" y="2809714"/>
            <a:ext cx="1800200" cy="461665"/>
          </a:xfrm>
          <a:prstGeom prst="rect">
            <a:avLst/>
          </a:prstGeom>
          <a:solidFill>
            <a:schemeClr val="bg2"/>
          </a:solidFill>
        </p:spPr>
        <p:txBody>
          <a:bodyPr wrap="square" rtlCol="0">
            <a:spAutoFit/>
          </a:bodyPr>
          <a:lstStyle/>
          <a:p>
            <a:pPr algn="ctr"/>
            <a:r>
              <a:rPr lang="en-AU" sz="2400" b="1" dirty="0">
                <a:solidFill>
                  <a:schemeClr val="tx2"/>
                </a:solidFill>
              </a:rPr>
              <a:t>Histogram</a:t>
            </a:r>
          </a:p>
        </p:txBody>
      </p:sp>
      <p:sp>
        <p:nvSpPr>
          <p:cNvPr id="4" name="Rectangle 3">
            <a:extLst>
              <a:ext uri="{FF2B5EF4-FFF2-40B4-BE49-F238E27FC236}">
                <a16:creationId xmlns:a16="http://schemas.microsoft.com/office/drawing/2014/main" id="{3783D2AB-A933-AB6F-C9DB-B0094E22EA68}"/>
              </a:ext>
            </a:extLst>
          </p:cNvPr>
          <p:cNvSpPr/>
          <p:nvPr/>
        </p:nvSpPr>
        <p:spPr>
          <a:xfrm>
            <a:off x="3887924" y="959621"/>
            <a:ext cx="1368152" cy="216024"/>
          </a:xfrm>
          <a:prstGeom prst="rect">
            <a:avLst/>
          </a:prstGeom>
          <a:solidFill>
            <a:schemeClr val="bg2"/>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030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0" y="0"/>
            <a:ext cx="9144000" cy="648074"/>
          </a:xfrm>
        </p:spPr>
        <p:txBody>
          <a:bodyPr>
            <a:normAutofit/>
          </a:bodyPr>
          <a:lstStyle/>
          <a:p>
            <a:pPr algn="ctr"/>
            <a:r>
              <a:rPr lang="en-AU" sz="3200" dirty="0"/>
              <a:t>Other Types of Frequency Graphs</a:t>
            </a:r>
            <a:endParaRPr lang="en-AU" sz="2400" dirty="0"/>
          </a:p>
        </p:txBody>
      </p:sp>
      <p:sp>
        <p:nvSpPr>
          <p:cNvPr id="8" name="Content Placeholder 2"/>
          <p:cNvSpPr>
            <a:spLocks noGrp="1"/>
          </p:cNvSpPr>
          <p:nvPr>
            <p:ph idx="1"/>
          </p:nvPr>
        </p:nvSpPr>
        <p:spPr>
          <a:xfrm>
            <a:off x="179512" y="648074"/>
            <a:ext cx="8784976" cy="2996950"/>
          </a:xfrm>
          <a:solidFill>
            <a:schemeClr val="bg1"/>
          </a:solidFill>
        </p:spPr>
        <p:txBody>
          <a:bodyPr>
            <a:normAutofit fontScale="77500" lnSpcReduction="20000"/>
          </a:bodyPr>
          <a:lstStyle/>
          <a:p>
            <a:r>
              <a:rPr lang="en-US" altLang="en-US" dirty="0"/>
              <a:t>In a </a:t>
            </a:r>
            <a:r>
              <a:rPr lang="en-US" altLang="en-US" b="1" i="1" dirty="0"/>
              <a:t>Frequency</a:t>
            </a:r>
            <a:r>
              <a:rPr lang="en-US" altLang="en-US" dirty="0"/>
              <a:t> </a:t>
            </a:r>
            <a:r>
              <a:rPr lang="en-US" altLang="en-US" b="1" i="1" dirty="0"/>
              <a:t>polygon</a:t>
            </a:r>
            <a:r>
              <a:rPr lang="en-US" altLang="en-US" dirty="0"/>
              <a:t>, a ‘dot’ is placed above the centre of each score</a:t>
            </a:r>
          </a:p>
          <a:p>
            <a:pPr lvl="1"/>
            <a:r>
              <a:rPr lang="en-US" altLang="en-US" dirty="0"/>
              <a:t>The placement of the dot [height] corresponds to the frequency. </a:t>
            </a:r>
          </a:p>
          <a:p>
            <a:pPr lvl="1"/>
            <a:r>
              <a:rPr lang="en-US" altLang="en-US" dirty="0"/>
              <a:t>A continuous line is drawn from dot to dot to connect the series</a:t>
            </a:r>
          </a:p>
          <a:p>
            <a:pPr lvl="1"/>
            <a:r>
              <a:rPr lang="en-US" altLang="en-US" dirty="0"/>
              <a:t>The graph is completed by drawing a line down to the X-axis [zero frequency] at each end of the range of scores.  </a:t>
            </a:r>
          </a:p>
        </p:txBody>
      </p:sp>
      <p:pic>
        <p:nvPicPr>
          <p:cNvPr id="5" name="Picture 4"/>
          <p:cNvPicPr>
            <a:picLocks noChangeAspect="1"/>
          </p:cNvPicPr>
          <p:nvPr/>
        </p:nvPicPr>
        <p:blipFill>
          <a:blip r:embed="rId3"/>
          <a:stretch>
            <a:fillRect/>
          </a:stretch>
        </p:blipFill>
        <p:spPr>
          <a:xfrm>
            <a:off x="179512" y="3356993"/>
            <a:ext cx="8784976" cy="2797746"/>
          </a:xfrm>
          <a:prstGeom prst="rect">
            <a:avLst/>
          </a:prstGeom>
        </p:spPr>
      </p:pic>
      <p:sp>
        <p:nvSpPr>
          <p:cNvPr id="6" name="TextBox 5"/>
          <p:cNvSpPr txBox="1"/>
          <p:nvPr/>
        </p:nvSpPr>
        <p:spPr>
          <a:xfrm>
            <a:off x="539552" y="6381328"/>
            <a:ext cx="5688632" cy="369332"/>
          </a:xfrm>
          <a:prstGeom prst="rect">
            <a:avLst/>
          </a:prstGeom>
          <a:noFill/>
        </p:spPr>
        <p:txBody>
          <a:bodyPr wrap="square" rtlCol="0">
            <a:spAutoFit/>
          </a:bodyPr>
          <a:lstStyle/>
          <a:p>
            <a:r>
              <a:rPr lang="en-AU" dirty="0">
                <a:solidFill>
                  <a:schemeClr val="tx2"/>
                </a:solidFill>
              </a:rPr>
              <a:t>See </a:t>
            </a:r>
            <a:r>
              <a:rPr lang="en-AU" i="1" dirty="0">
                <a:solidFill>
                  <a:schemeClr val="tx2"/>
                </a:solidFill>
              </a:rPr>
              <a:t>Figures</a:t>
            </a:r>
            <a:r>
              <a:rPr lang="en-AU" dirty="0">
                <a:solidFill>
                  <a:schemeClr val="tx2"/>
                </a:solidFill>
              </a:rPr>
              <a:t> 2.5 / 2.6 on pages 44/5 of the text </a:t>
            </a:r>
          </a:p>
        </p:txBody>
      </p:sp>
      <p:sp>
        <p:nvSpPr>
          <p:cNvPr id="3" name="Slide Number Placeholder 2">
            <a:extLst>
              <a:ext uri="{FF2B5EF4-FFF2-40B4-BE49-F238E27FC236}">
                <a16:creationId xmlns:a16="http://schemas.microsoft.com/office/drawing/2014/main" id="{B608184E-822E-8542-A1F5-F4ED7682678C}"/>
              </a:ext>
            </a:extLst>
          </p:cNvPr>
          <p:cNvSpPr>
            <a:spLocks noGrp="1"/>
          </p:cNvSpPr>
          <p:nvPr>
            <p:ph type="sldNum" sz="quarter" idx="11"/>
          </p:nvPr>
        </p:nvSpPr>
        <p:spPr/>
        <p:txBody>
          <a:bodyPr/>
          <a:lstStyle/>
          <a:p>
            <a:fld id="{5364DB99-64BC-DB4A-AD53-785AA9A01BB3}" type="slidenum">
              <a:rPr lang="en-US" smtClean="0"/>
              <a:t>26</a:t>
            </a:fld>
            <a:endParaRPr lang="en-US"/>
          </a:p>
        </p:txBody>
      </p:sp>
    </p:spTree>
    <p:extLst>
      <p:ext uri="{BB962C8B-B14F-4D97-AF65-F5344CB8AC3E}">
        <p14:creationId xmlns:p14="http://schemas.microsoft.com/office/powerpoint/2010/main" val="3248358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26DFD6-CADA-8D42-99A0-4EEFE4F74F69}"/>
              </a:ext>
            </a:extLst>
          </p:cNvPr>
          <p:cNvSpPr/>
          <p:nvPr/>
        </p:nvSpPr>
        <p:spPr>
          <a:xfrm>
            <a:off x="539552" y="3714475"/>
            <a:ext cx="7208519" cy="2594845"/>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3"/>
          <p:cNvSpPr>
            <a:spLocks noGrp="1"/>
          </p:cNvSpPr>
          <p:nvPr>
            <p:ph type="title"/>
          </p:nvPr>
        </p:nvSpPr>
        <p:spPr>
          <a:xfrm>
            <a:off x="0" y="0"/>
            <a:ext cx="9144000" cy="648074"/>
          </a:xfrm>
        </p:spPr>
        <p:txBody>
          <a:bodyPr>
            <a:normAutofit/>
          </a:bodyPr>
          <a:lstStyle/>
          <a:p>
            <a:pPr algn="ctr"/>
            <a:r>
              <a:rPr lang="en-AU" sz="3200" dirty="0"/>
              <a:t>Graphs for Population distributions</a:t>
            </a:r>
            <a:endParaRPr lang="en-AU" sz="2400" dirty="0"/>
          </a:p>
        </p:txBody>
      </p:sp>
      <p:sp>
        <p:nvSpPr>
          <p:cNvPr id="9" name="Content Placeholder 2"/>
          <p:cNvSpPr>
            <a:spLocks noGrp="1"/>
          </p:cNvSpPr>
          <p:nvPr>
            <p:ph idx="1"/>
          </p:nvPr>
        </p:nvSpPr>
        <p:spPr>
          <a:xfrm>
            <a:off x="107504" y="764704"/>
            <a:ext cx="8229600" cy="2664296"/>
          </a:xfrm>
          <a:solidFill>
            <a:schemeClr val="bg1"/>
          </a:solidFill>
        </p:spPr>
        <p:txBody>
          <a:bodyPr>
            <a:normAutofit/>
          </a:bodyPr>
          <a:lstStyle/>
          <a:p>
            <a:r>
              <a:rPr lang="en-AU" sz="2600" dirty="0"/>
              <a:t>Proportions [relative frequencies] are usually used in histograms and other graphs when representing data for a whole </a:t>
            </a:r>
            <a:r>
              <a:rPr lang="en-AU" sz="2600" b="1" dirty="0"/>
              <a:t>population</a:t>
            </a:r>
          </a:p>
          <a:p>
            <a:pPr lvl="1"/>
            <a:r>
              <a:rPr lang="en-AU" sz="2600" dirty="0"/>
              <a:t>Smooth curves are also sometimes used in representing population distributions, in cases where the data is metric</a:t>
            </a:r>
          </a:p>
        </p:txBody>
      </p:sp>
      <p:pic>
        <p:nvPicPr>
          <p:cNvPr id="4" name="Picture 3"/>
          <p:cNvPicPr>
            <a:picLocks noChangeAspect="1"/>
          </p:cNvPicPr>
          <p:nvPr/>
        </p:nvPicPr>
        <p:blipFill>
          <a:blip r:embed="rId3"/>
          <a:stretch>
            <a:fillRect/>
          </a:stretch>
        </p:blipFill>
        <p:spPr>
          <a:xfrm>
            <a:off x="1466673" y="3789039"/>
            <a:ext cx="5511262" cy="2520281"/>
          </a:xfrm>
          <a:prstGeom prst="rect">
            <a:avLst/>
          </a:prstGeom>
        </p:spPr>
      </p:pic>
      <p:sp>
        <p:nvSpPr>
          <p:cNvPr id="3" name="Slide Number Placeholder 2">
            <a:extLst>
              <a:ext uri="{FF2B5EF4-FFF2-40B4-BE49-F238E27FC236}">
                <a16:creationId xmlns:a16="http://schemas.microsoft.com/office/drawing/2014/main" id="{37F91D50-3C1E-D246-BE4D-93408AAE7ED1}"/>
              </a:ext>
            </a:extLst>
          </p:cNvPr>
          <p:cNvSpPr>
            <a:spLocks noGrp="1"/>
          </p:cNvSpPr>
          <p:nvPr>
            <p:ph type="sldNum" sz="quarter" idx="11"/>
          </p:nvPr>
        </p:nvSpPr>
        <p:spPr/>
        <p:txBody>
          <a:bodyPr/>
          <a:lstStyle/>
          <a:p>
            <a:fld id="{5364DB99-64BC-DB4A-AD53-785AA9A01BB3}" type="slidenum">
              <a:rPr lang="en-US" smtClean="0"/>
              <a:t>27</a:t>
            </a:fld>
            <a:endParaRPr lang="en-US"/>
          </a:p>
        </p:txBody>
      </p:sp>
      <p:cxnSp>
        <p:nvCxnSpPr>
          <p:cNvPr id="5" name="Straight Connector 4">
            <a:extLst>
              <a:ext uri="{FF2B5EF4-FFF2-40B4-BE49-F238E27FC236}">
                <a16:creationId xmlns:a16="http://schemas.microsoft.com/office/drawing/2014/main" id="{E258D9E7-C1C5-BC4F-B716-773F8DCE2C1C}"/>
              </a:ext>
            </a:extLst>
          </p:cNvPr>
          <p:cNvCxnSpPr/>
          <p:nvPr/>
        </p:nvCxnSpPr>
        <p:spPr>
          <a:xfrm flipH="1">
            <a:off x="3993266" y="3717032"/>
            <a:ext cx="2670" cy="23133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CED2B2E-A293-E347-9C06-43B23178E4DE}"/>
              </a:ext>
            </a:extLst>
          </p:cNvPr>
          <p:cNvSpPr txBox="1"/>
          <p:nvPr/>
        </p:nvSpPr>
        <p:spPr>
          <a:xfrm>
            <a:off x="891704" y="3962556"/>
            <a:ext cx="2272260" cy="707886"/>
          </a:xfrm>
          <a:prstGeom prst="rect">
            <a:avLst/>
          </a:prstGeom>
          <a:solidFill>
            <a:schemeClr val="bg1"/>
          </a:solidFill>
        </p:spPr>
        <p:txBody>
          <a:bodyPr wrap="square" rtlCol="0">
            <a:spAutoFit/>
          </a:bodyPr>
          <a:lstStyle/>
          <a:p>
            <a:r>
              <a:rPr lang="en-US" sz="2000" b="1" dirty="0"/>
              <a:t>Proportion with IQ score 100 or more?</a:t>
            </a:r>
          </a:p>
        </p:txBody>
      </p:sp>
      <p:sp>
        <p:nvSpPr>
          <p:cNvPr id="8" name="Rectangle 7">
            <a:extLst>
              <a:ext uri="{FF2B5EF4-FFF2-40B4-BE49-F238E27FC236}">
                <a16:creationId xmlns:a16="http://schemas.microsoft.com/office/drawing/2014/main" id="{1B072807-0F0E-BD40-A820-6E146DA1AFB6}"/>
              </a:ext>
            </a:extLst>
          </p:cNvPr>
          <p:cNvSpPr/>
          <p:nvPr/>
        </p:nvSpPr>
        <p:spPr>
          <a:xfrm>
            <a:off x="1066317" y="4777118"/>
            <a:ext cx="1855380" cy="369332"/>
          </a:xfrm>
          <a:prstGeom prst="rect">
            <a:avLst/>
          </a:prstGeom>
          <a:solidFill>
            <a:schemeClr val="bg1"/>
          </a:solidFill>
        </p:spPr>
        <p:txBody>
          <a:bodyPr wrap="none">
            <a:spAutoFit/>
          </a:bodyPr>
          <a:lstStyle/>
          <a:p>
            <a:r>
              <a:rPr lang="en-US" b="1" dirty="0"/>
              <a:t>Proportion = 0.50</a:t>
            </a:r>
          </a:p>
        </p:txBody>
      </p:sp>
      <p:cxnSp>
        <p:nvCxnSpPr>
          <p:cNvPr id="10" name="Straight Connector 9">
            <a:extLst>
              <a:ext uri="{FF2B5EF4-FFF2-40B4-BE49-F238E27FC236}">
                <a16:creationId xmlns:a16="http://schemas.microsoft.com/office/drawing/2014/main" id="{1E2F0B12-A6D7-FF42-ACB8-70A776B5D245}"/>
              </a:ext>
            </a:extLst>
          </p:cNvPr>
          <p:cNvCxnSpPr/>
          <p:nvPr/>
        </p:nvCxnSpPr>
        <p:spPr>
          <a:xfrm flipH="1">
            <a:off x="5252800" y="3714475"/>
            <a:ext cx="2670" cy="2313378"/>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47E840A-5B7F-6647-A0AB-85E807FEA56D}"/>
              </a:ext>
            </a:extLst>
          </p:cNvPr>
          <p:cNvSpPr txBox="1"/>
          <p:nvPr/>
        </p:nvSpPr>
        <p:spPr>
          <a:xfrm>
            <a:off x="5475811" y="3962556"/>
            <a:ext cx="2272260" cy="707886"/>
          </a:xfrm>
          <a:prstGeom prst="rect">
            <a:avLst/>
          </a:prstGeom>
          <a:solidFill>
            <a:schemeClr val="bg1"/>
          </a:solidFill>
        </p:spPr>
        <p:txBody>
          <a:bodyPr wrap="square" rtlCol="0">
            <a:spAutoFit/>
          </a:bodyPr>
          <a:lstStyle/>
          <a:p>
            <a:r>
              <a:rPr lang="en-US" sz="2000" b="1" dirty="0">
                <a:solidFill>
                  <a:schemeClr val="accent1"/>
                </a:solidFill>
              </a:rPr>
              <a:t>Proportion with IQ score 121 or more?</a:t>
            </a:r>
          </a:p>
        </p:txBody>
      </p:sp>
      <p:sp>
        <p:nvSpPr>
          <p:cNvPr id="12" name="Rectangle 11">
            <a:extLst>
              <a:ext uri="{FF2B5EF4-FFF2-40B4-BE49-F238E27FC236}">
                <a16:creationId xmlns:a16="http://schemas.microsoft.com/office/drawing/2014/main" id="{E08A6D71-E7B0-7544-BDC8-05DAD14C7275}"/>
              </a:ext>
            </a:extLst>
          </p:cNvPr>
          <p:cNvSpPr/>
          <p:nvPr/>
        </p:nvSpPr>
        <p:spPr>
          <a:xfrm>
            <a:off x="5878722" y="4772077"/>
            <a:ext cx="1855380" cy="369332"/>
          </a:xfrm>
          <a:prstGeom prst="rect">
            <a:avLst/>
          </a:prstGeom>
          <a:solidFill>
            <a:schemeClr val="bg1"/>
          </a:solidFill>
        </p:spPr>
        <p:txBody>
          <a:bodyPr wrap="none">
            <a:spAutoFit/>
          </a:bodyPr>
          <a:lstStyle/>
          <a:p>
            <a:r>
              <a:rPr lang="en-US" b="1" dirty="0">
                <a:solidFill>
                  <a:schemeClr val="accent1"/>
                </a:solidFill>
              </a:rPr>
              <a:t>Proportion = 0.08</a:t>
            </a:r>
          </a:p>
        </p:txBody>
      </p:sp>
    </p:spTree>
    <p:extLst>
      <p:ext uri="{BB962C8B-B14F-4D97-AF65-F5344CB8AC3E}">
        <p14:creationId xmlns:p14="http://schemas.microsoft.com/office/powerpoint/2010/main" val="135325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6" grpId="1" animBg="1"/>
      <p:bldP spid="8" grpId="0" animBg="1"/>
      <p:bldP spid="8" grpId="1" animBg="1"/>
      <p:bldP spid="11" grpId="0" animBg="1"/>
      <p:bldP spid="11" grpId="1" animBg="1"/>
      <p:bldP spid="12" grpId="0" animBg="1"/>
      <p:bldP spid="1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0" y="0"/>
            <a:ext cx="9144000" cy="648074"/>
          </a:xfrm>
        </p:spPr>
        <p:txBody>
          <a:bodyPr>
            <a:normAutofit/>
          </a:bodyPr>
          <a:lstStyle/>
          <a:p>
            <a:pPr algn="ctr"/>
            <a:r>
              <a:rPr lang="en-AU" sz="3200" dirty="0"/>
              <a:t>Features of distributions [metric data]</a:t>
            </a:r>
            <a:endParaRPr lang="en-AU" sz="2400" dirty="0"/>
          </a:p>
        </p:txBody>
      </p:sp>
      <p:sp>
        <p:nvSpPr>
          <p:cNvPr id="9" name="Content Placeholder 2"/>
          <p:cNvSpPr>
            <a:spLocks noGrp="1"/>
          </p:cNvSpPr>
          <p:nvPr>
            <p:ph idx="1"/>
          </p:nvPr>
        </p:nvSpPr>
        <p:spPr>
          <a:xfrm>
            <a:off x="395536" y="764704"/>
            <a:ext cx="8496944" cy="5184576"/>
          </a:xfrm>
          <a:solidFill>
            <a:schemeClr val="bg1"/>
          </a:solidFill>
        </p:spPr>
        <p:txBody>
          <a:bodyPr>
            <a:noAutofit/>
          </a:bodyPr>
          <a:lstStyle/>
          <a:p>
            <a:pPr marL="57150" indent="0">
              <a:lnSpc>
                <a:spcPct val="90000"/>
              </a:lnSpc>
              <a:buNone/>
            </a:pPr>
            <a:r>
              <a:rPr lang="en-US" altLang="en-US" sz="2000" b="1" dirty="0"/>
              <a:t>Central tendency </a:t>
            </a:r>
          </a:p>
          <a:p>
            <a:pPr marL="669925" indent="0">
              <a:lnSpc>
                <a:spcPct val="120000"/>
              </a:lnSpc>
              <a:buNone/>
            </a:pPr>
            <a:r>
              <a:rPr lang="en-US" altLang="en-US" sz="2000" dirty="0"/>
              <a:t>provides us with a single ‘score’ that defines the centre of the distribution [</a:t>
            </a:r>
            <a:r>
              <a:rPr lang="en-US" altLang="en-US" sz="2000" b="1" dirty="0">
                <a:solidFill>
                  <a:schemeClr val="accent1"/>
                </a:solidFill>
              </a:rPr>
              <a:t>mean</a:t>
            </a:r>
            <a:r>
              <a:rPr lang="en-US" altLang="en-US" sz="2000" dirty="0"/>
              <a:t> / </a:t>
            </a:r>
            <a:r>
              <a:rPr lang="en-US" altLang="en-US" sz="2000" b="1" dirty="0">
                <a:solidFill>
                  <a:schemeClr val="accent4"/>
                </a:solidFill>
              </a:rPr>
              <a:t>median</a:t>
            </a:r>
            <a:r>
              <a:rPr lang="en-US" altLang="en-US" sz="2000" dirty="0"/>
              <a:t> / </a:t>
            </a:r>
            <a:r>
              <a:rPr lang="en-US" altLang="en-US" sz="2000" b="1" dirty="0"/>
              <a:t>mode</a:t>
            </a:r>
            <a:r>
              <a:rPr lang="en-US" altLang="en-US" sz="2000" dirty="0"/>
              <a:t>]</a:t>
            </a:r>
          </a:p>
          <a:p>
            <a:pPr lvl="2">
              <a:lnSpc>
                <a:spcPct val="120000"/>
              </a:lnSpc>
              <a:buFont typeface="Arial" panose="020B0604020202020204" pitchFamily="34" charset="0"/>
              <a:buChar char="•"/>
            </a:pPr>
            <a:r>
              <a:rPr lang="en-US" altLang="en-US" sz="2000" dirty="0"/>
              <a:t>the values that is ‘</a:t>
            </a:r>
            <a:r>
              <a:rPr lang="en-US" altLang="en-US" sz="2000" b="1" dirty="0">
                <a:solidFill>
                  <a:srgbClr val="FF0000"/>
                </a:solidFill>
              </a:rPr>
              <a:t>most typical</a:t>
            </a:r>
            <a:r>
              <a:rPr lang="en-US" altLang="en-US" sz="2000" dirty="0"/>
              <a:t>’ / ‘</a:t>
            </a:r>
            <a:r>
              <a:rPr lang="en-US" altLang="en-US" sz="2000" b="1" dirty="0">
                <a:solidFill>
                  <a:srgbClr val="FF0000"/>
                </a:solidFill>
              </a:rPr>
              <a:t>most representative</a:t>
            </a:r>
            <a:r>
              <a:rPr lang="en-US" altLang="en-US" sz="2000" dirty="0"/>
              <a:t>’ of the entire group</a:t>
            </a:r>
          </a:p>
          <a:p>
            <a:pPr marL="57150" indent="0">
              <a:lnSpc>
                <a:spcPct val="90000"/>
              </a:lnSpc>
              <a:buNone/>
            </a:pPr>
            <a:endParaRPr lang="en-US" altLang="en-US" sz="1000" dirty="0"/>
          </a:p>
          <a:p>
            <a:pPr marL="57150" indent="0">
              <a:lnSpc>
                <a:spcPct val="90000"/>
              </a:lnSpc>
              <a:buNone/>
            </a:pPr>
            <a:r>
              <a:rPr lang="en-US" altLang="en-US" sz="2000" b="1" dirty="0"/>
              <a:t>Variability</a:t>
            </a:r>
          </a:p>
          <a:p>
            <a:pPr marL="712788" indent="0">
              <a:lnSpc>
                <a:spcPct val="120000"/>
              </a:lnSpc>
              <a:buNone/>
            </a:pPr>
            <a:r>
              <a:rPr lang="en-US" altLang="en-US" sz="2000" dirty="0"/>
              <a:t>Measures the degree to which scores are spread out / clustered together [</a:t>
            </a:r>
            <a:r>
              <a:rPr lang="en-US" altLang="en-US" sz="2000" b="1" dirty="0">
                <a:solidFill>
                  <a:schemeClr val="accent1"/>
                </a:solidFill>
              </a:rPr>
              <a:t>standard deviation</a:t>
            </a:r>
            <a:r>
              <a:rPr lang="en-US" altLang="en-US" sz="2000" b="1" dirty="0"/>
              <a:t> / </a:t>
            </a:r>
            <a:r>
              <a:rPr lang="en-US" altLang="en-US" sz="2000" b="1" dirty="0">
                <a:solidFill>
                  <a:schemeClr val="accent4"/>
                </a:solidFill>
              </a:rPr>
              <a:t>IQR</a:t>
            </a:r>
            <a:r>
              <a:rPr lang="en-US" altLang="en-US" sz="2000" dirty="0"/>
              <a:t>]</a:t>
            </a:r>
          </a:p>
          <a:p>
            <a:pPr marL="57150" indent="0">
              <a:lnSpc>
                <a:spcPct val="90000"/>
              </a:lnSpc>
              <a:buNone/>
            </a:pPr>
            <a:endParaRPr lang="en-US" altLang="en-US" sz="1000" dirty="0"/>
          </a:p>
          <a:p>
            <a:pPr marL="57150" indent="0">
              <a:lnSpc>
                <a:spcPct val="90000"/>
              </a:lnSpc>
              <a:buNone/>
            </a:pPr>
            <a:r>
              <a:rPr lang="en-US" altLang="en-US" sz="2000" b="1" dirty="0"/>
              <a:t>Shape </a:t>
            </a:r>
          </a:p>
          <a:p>
            <a:pPr marL="712788" indent="0">
              <a:lnSpc>
                <a:spcPct val="90000"/>
              </a:lnSpc>
              <a:buNone/>
            </a:pPr>
            <a:r>
              <a:rPr lang="en-US" altLang="en-US" sz="2000" b="1" dirty="0"/>
              <a:t>Symmetric</a:t>
            </a:r>
            <a:r>
              <a:rPr lang="en-US" altLang="en-US" sz="2000" dirty="0"/>
              <a:t> / </a:t>
            </a:r>
            <a:r>
              <a:rPr lang="en-US" altLang="en-US" sz="2000" b="1" dirty="0"/>
              <a:t>Skewed</a:t>
            </a:r>
            <a:r>
              <a:rPr lang="en-US" altLang="en-US" sz="2000" dirty="0"/>
              <a:t> [positive or negative]</a:t>
            </a:r>
          </a:p>
          <a:p>
            <a:pPr marL="57150" indent="0">
              <a:lnSpc>
                <a:spcPct val="90000"/>
              </a:lnSpc>
              <a:buNone/>
            </a:pPr>
            <a:endParaRPr lang="en-US" altLang="en-US" sz="2000" dirty="0"/>
          </a:p>
          <a:p>
            <a:pPr marL="57150" indent="0">
              <a:lnSpc>
                <a:spcPct val="90000"/>
              </a:lnSpc>
              <a:buNone/>
            </a:pPr>
            <a:r>
              <a:rPr lang="en-US" altLang="en-US" sz="2000" b="1" dirty="0"/>
              <a:t>Extreme Scores</a:t>
            </a:r>
            <a:r>
              <a:rPr lang="en-US" altLang="en-US" sz="2000" dirty="0"/>
              <a:t> - outliers</a:t>
            </a:r>
          </a:p>
          <a:p>
            <a:pPr marL="712788" indent="0">
              <a:lnSpc>
                <a:spcPct val="90000"/>
              </a:lnSpc>
              <a:buNone/>
            </a:pPr>
            <a:r>
              <a:rPr lang="en-US" altLang="en-US" sz="2000" dirty="0"/>
              <a:t>Any very high or low values, extreme values, unusual values</a:t>
            </a:r>
          </a:p>
        </p:txBody>
      </p:sp>
      <p:sp>
        <p:nvSpPr>
          <p:cNvPr id="3" name="Slide Number Placeholder 2">
            <a:extLst>
              <a:ext uri="{FF2B5EF4-FFF2-40B4-BE49-F238E27FC236}">
                <a16:creationId xmlns:a16="http://schemas.microsoft.com/office/drawing/2014/main" id="{885E4D84-6958-D844-A2D9-A2EF67C85A73}"/>
              </a:ext>
            </a:extLst>
          </p:cNvPr>
          <p:cNvSpPr>
            <a:spLocks noGrp="1"/>
          </p:cNvSpPr>
          <p:nvPr>
            <p:ph type="sldNum" sz="quarter" idx="11"/>
          </p:nvPr>
        </p:nvSpPr>
        <p:spPr/>
        <p:txBody>
          <a:bodyPr/>
          <a:lstStyle/>
          <a:p>
            <a:fld id="{5364DB99-64BC-DB4A-AD53-785AA9A01BB3}" type="slidenum">
              <a:rPr lang="en-US" smtClean="0"/>
              <a:t>28</a:t>
            </a:fld>
            <a:endParaRPr lang="en-US"/>
          </a:p>
        </p:txBody>
      </p:sp>
    </p:spTree>
    <p:extLst>
      <p:ext uri="{BB962C8B-B14F-4D97-AF65-F5344CB8AC3E}">
        <p14:creationId xmlns:p14="http://schemas.microsoft.com/office/powerpoint/2010/main" val="125203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0"/>
            <a:ext cx="9144000" cy="648074"/>
          </a:xfrm>
        </p:spPr>
        <p:txBody>
          <a:bodyPr>
            <a:normAutofit/>
          </a:bodyPr>
          <a:lstStyle/>
          <a:p>
            <a:pPr algn="ctr"/>
            <a:r>
              <a:rPr lang="en-AU" sz="3200" dirty="0"/>
              <a:t>Shape of distributions [metric data]</a:t>
            </a:r>
            <a:endParaRPr lang="en-AU" sz="2400" dirty="0"/>
          </a:p>
        </p:txBody>
      </p:sp>
      <p:pic>
        <p:nvPicPr>
          <p:cNvPr id="4" name="Content Placeholder 3"/>
          <p:cNvPicPr>
            <a:picLocks noGrp="1" noChangeAspect="1"/>
          </p:cNvPicPr>
          <p:nvPr>
            <p:ph idx="1"/>
          </p:nvPr>
        </p:nvPicPr>
        <p:blipFill>
          <a:blip r:embed="rId2"/>
          <a:stretch>
            <a:fillRect/>
          </a:stretch>
        </p:blipFill>
        <p:spPr>
          <a:xfrm>
            <a:off x="755576" y="1916832"/>
            <a:ext cx="6624736" cy="4003675"/>
          </a:xfrm>
          <a:prstGeom prst="rect">
            <a:avLst/>
          </a:prstGeom>
        </p:spPr>
      </p:pic>
      <p:sp>
        <p:nvSpPr>
          <p:cNvPr id="6" name="TextBox 5"/>
          <p:cNvSpPr txBox="1"/>
          <p:nvPr/>
        </p:nvSpPr>
        <p:spPr>
          <a:xfrm>
            <a:off x="611560" y="908720"/>
            <a:ext cx="7560840" cy="1015663"/>
          </a:xfrm>
          <a:prstGeom prst="rect">
            <a:avLst/>
          </a:prstGeom>
          <a:solidFill>
            <a:schemeClr val="bg1"/>
          </a:solidFill>
        </p:spPr>
        <p:txBody>
          <a:bodyPr wrap="square" rtlCol="0">
            <a:spAutoFit/>
          </a:bodyPr>
          <a:lstStyle/>
          <a:p>
            <a:r>
              <a:rPr lang="en-AU" sz="3200" b="1" dirty="0">
                <a:solidFill>
                  <a:schemeClr val="tx2"/>
                </a:solidFill>
              </a:rPr>
              <a:t>SYMMETRIC</a:t>
            </a:r>
          </a:p>
          <a:p>
            <a:pPr lvl="1"/>
            <a:r>
              <a:rPr lang="en-AU" sz="2800" dirty="0">
                <a:solidFill>
                  <a:schemeClr val="tx2"/>
                </a:solidFill>
              </a:rPr>
              <a:t>Left and right sides are roughly a mirror image</a:t>
            </a:r>
          </a:p>
        </p:txBody>
      </p:sp>
      <p:sp>
        <p:nvSpPr>
          <p:cNvPr id="3" name="Slide Number Placeholder 2">
            <a:extLst>
              <a:ext uri="{FF2B5EF4-FFF2-40B4-BE49-F238E27FC236}">
                <a16:creationId xmlns:a16="http://schemas.microsoft.com/office/drawing/2014/main" id="{31936FA1-3A2A-D048-BDC3-464142B10D6E}"/>
              </a:ext>
            </a:extLst>
          </p:cNvPr>
          <p:cNvSpPr>
            <a:spLocks noGrp="1"/>
          </p:cNvSpPr>
          <p:nvPr>
            <p:ph type="sldNum" sz="quarter" idx="11"/>
          </p:nvPr>
        </p:nvSpPr>
        <p:spPr/>
        <p:txBody>
          <a:bodyPr/>
          <a:lstStyle/>
          <a:p>
            <a:fld id="{5364DB99-64BC-DB4A-AD53-785AA9A01BB3}" type="slidenum">
              <a:rPr lang="en-US" smtClean="0"/>
              <a:t>29</a:t>
            </a:fld>
            <a:endParaRPr lang="en-US"/>
          </a:p>
        </p:txBody>
      </p:sp>
    </p:spTree>
    <p:extLst>
      <p:ext uri="{BB962C8B-B14F-4D97-AF65-F5344CB8AC3E}">
        <p14:creationId xmlns:p14="http://schemas.microsoft.com/office/powerpoint/2010/main" val="300938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69468" y="131044"/>
            <a:ext cx="2314600" cy="504056"/>
          </a:xfrm>
        </p:spPr>
        <p:txBody>
          <a:bodyPr>
            <a:normAutofit fontScale="90000"/>
          </a:bodyPr>
          <a:lstStyle/>
          <a:p>
            <a:pPr algn="ctr"/>
            <a:r>
              <a:rPr lang="en-AU" sz="3600" dirty="0">
                <a:solidFill>
                  <a:schemeClr val="tx2"/>
                </a:solidFill>
                <a:effectLst>
                  <a:outerShdw blurRad="38100" dist="38100" dir="2700000" algn="tl">
                    <a:srgbClr val="000000">
                      <a:alpha val="43137"/>
                    </a:srgbClr>
                  </a:outerShdw>
                </a:effectLst>
              </a:rPr>
              <a:t>Overview</a:t>
            </a:r>
            <a:endParaRPr lang="en-AU" sz="4000" dirty="0">
              <a:solidFill>
                <a:schemeClr val="tx2"/>
              </a:solidFill>
            </a:endParaRPr>
          </a:p>
        </p:txBody>
      </p:sp>
      <p:sp>
        <p:nvSpPr>
          <p:cNvPr id="2" name="Content Placeholder 1"/>
          <p:cNvSpPr>
            <a:spLocks noGrp="1"/>
          </p:cNvSpPr>
          <p:nvPr>
            <p:ph idx="1"/>
          </p:nvPr>
        </p:nvSpPr>
        <p:spPr>
          <a:xfrm>
            <a:off x="457200" y="836712"/>
            <a:ext cx="7139136" cy="5318026"/>
          </a:xfrm>
          <a:solidFill>
            <a:schemeClr val="bg1"/>
          </a:solidFill>
        </p:spPr>
        <p:txBody>
          <a:bodyPr>
            <a:normAutofit fontScale="92500" lnSpcReduction="20000"/>
          </a:bodyPr>
          <a:lstStyle/>
          <a:p>
            <a:pPr marL="0" indent="0" algn="ctr">
              <a:buNone/>
            </a:pPr>
            <a:r>
              <a:rPr lang="en-AU" b="1" dirty="0"/>
              <a:t>Revision of Week 1</a:t>
            </a:r>
          </a:p>
          <a:p>
            <a:pPr marL="0" indent="0" algn="ctr">
              <a:buNone/>
            </a:pPr>
            <a:endParaRPr lang="en-AU" sz="1200" b="1" dirty="0"/>
          </a:p>
          <a:p>
            <a:pPr marL="0" indent="0" algn="ctr">
              <a:buNone/>
            </a:pPr>
            <a:r>
              <a:rPr lang="en-AU" b="1" dirty="0"/>
              <a:t>Frequency Distributions</a:t>
            </a:r>
            <a:endParaRPr lang="en-AU" dirty="0"/>
          </a:p>
          <a:p>
            <a:pPr marL="457200" lvl="1" indent="0" algn="ctr">
              <a:buNone/>
            </a:pPr>
            <a:r>
              <a:rPr lang="en-AU" dirty="0"/>
              <a:t>Tables / Graphs / Percentiles / Boxplots …</a:t>
            </a:r>
          </a:p>
          <a:p>
            <a:pPr marL="457200" lvl="1" indent="0" algn="ctr">
              <a:buNone/>
            </a:pPr>
            <a:endParaRPr lang="en-AU" sz="1200" dirty="0"/>
          </a:p>
          <a:p>
            <a:pPr marL="457200" lvl="1" indent="0" algn="ctr">
              <a:buNone/>
            </a:pPr>
            <a:r>
              <a:rPr lang="en-AU" sz="4600" b="1" dirty="0"/>
              <a:t>PAUSE – Part 2 </a:t>
            </a:r>
            <a:endParaRPr lang="en-AU" sz="4600" dirty="0"/>
          </a:p>
          <a:p>
            <a:pPr lvl="1" algn="ctr"/>
            <a:endParaRPr lang="en-AU" sz="1200" dirty="0"/>
          </a:p>
          <a:p>
            <a:pPr marL="0" indent="0" algn="ctr">
              <a:buNone/>
            </a:pPr>
            <a:r>
              <a:rPr lang="en-AU" b="1" dirty="0"/>
              <a:t>Measures of Central Tendency</a:t>
            </a:r>
          </a:p>
          <a:p>
            <a:pPr marL="457200" lvl="1" indent="0" algn="ctr">
              <a:buNone/>
            </a:pPr>
            <a:r>
              <a:rPr lang="en-AU" dirty="0"/>
              <a:t>Mean / Median / Mode …</a:t>
            </a:r>
          </a:p>
          <a:p>
            <a:pPr lvl="1" algn="ctr"/>
            <a:endParaRPr lang="en-AU" sz="1400" dirty="0"/>
          </a:p>
          <a:p>
            <a:pPr marL="0" indent="0" algn="ctr">
              <a:buNone/>
            </a:pPr>
            <a:r>
              <a:rPr lang="en-AU" b="1" dirty="0"/>
              <a:t>Output from SPSS</a:t>
            </a:r>
          </a:p>
          <a:p>
            <a:pPr marL="457200" lvl="1" indent="0" algn="ctr">
              <a:buNone/>
            </a:pPr>
            <a:r>
              <a:rPr lang="en-AU" dirty="0"/>
              <a:t>Descriptive Statistics and Graphs</a:t>
            </a:r>
          </a:p>
          <a:p>
            <a:pPr lvl="1" algn="ctr"/>
            <a:endParaRPr lang="en-AU" sz="1400" dirty="0"/>
          </a:p>
          <a:p>
            <a:pPr marL="0" indent="0" algn="ctr">
              <a:buNone/>
            </a:pPr>
            <a:r>
              <a:rPr lang="en-AU" b="1" dirty="0"/>
              <a:t>Which Analysis? / Which Procedure?</a:t>
            </a:r>
          </a:p>
          <a:p>
            <a:endParaRPr lang="en-AU" dirty="0"/>
          </a:p>
        </p:txBody>
      </p:sp>
      <p:sp>
        <p:nvSpPr>
          <p:cNvPr id="5" name="Slide Number Placeholder 4">
            <a:extLst>
              <a:ext uri="{FF2B5EF4-FFF2-40B4-BE49-F238E27FC236}">
                <a16:creationId xmlns:a16="http://schemas.microsoft.com/office/drawing/2014/main" id="{95728871-0387-8049-A990-35E96DDD169B}"/>
              </a:ext>
            </a:extLst>
          </p:cNvPr>
          <p:cNvSpPr>
            <a:spLocks noGrp="1"/>
          </p:cNvSpPr>
          <p:nvPr>
            <p:ph type="sldNum" sz="quarter" idx="11"/>
          </p:nvPr>
        </p:nvSpPr>
        <p:spPr/>
        <p:txBody>
          <a:bodyPr/>
          <a:lstStyle/>
          <a:p>
            <a:fld id="{5364DB99-64BC-DB4A-AD53-785AA9A01BB3}"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3528" y="1340768"/>
            <a:ext cx="4176464" cy="33843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10"/>
          <p:cNvPicPr>
            <a:picLocks noChangeAspect="1"/>
          </p:cNvPicPr>
          <p:nvPr/>
        </p:nvPicPr>
        <p:blipFill>
          <a:blip r:embed="rId3"/>
          <a:stretch>
            <a:fillRect/>
          </a:stretch>
        </p:blipFill>
        <p:spPr>
          <a:xfrm>
            <a:off x="18134" y="2067439"/>
            <a:ext cx="9144000" cy="2920482"/>
          </a:xfrm>
          <a:prstGeom prst="rect">
            <a:avLst/>
          </a:prstGeom>
        </p:spPr>
      </p:pic>
      <p:sp>
        <p:nvSpPr>
          <p:cNvPr id="7" name="Title 3"/>
          <p:cNvSpPr>
            <a:spLocks noGrp="1"/>
          </p:cNvSpPr>
          <p:nvPr>
            <p:ph type="title"/>
          </p:nvPr>
        </p:nvSpPr>
        <p:spPr>
          <a:xfrm>
            <a:off x="0" y="0"/>
            <a:ext cx="9144000" cy="648074"/>
          </a:xfrm>
        </p:spPr>
        <p:txBody>
          <a:bodyPr>
            <a:normAutofit/>
          </a:bodyPr>
          <a:lstStyle/>
          <a:p>
            <a:pPr algn="ctr"/>
            <a:r>
              <a:rPr lang="en-AU" sz="3200" dirty="0"/>
              <a:t>Shape of distributions [metric data]</a:t>
            </a:r>
            <a:endParaRPr lang="en-AU" sz="2400" dirty="0"/>
          </a:p>
        </p:txBody>
      </p:sp>
      <p:sp>
        <p:nvSpPr>
          <p:cNvPr id="9" name="TextBox 8"/>
          <p:cNvSpPr txBox="1"/>
          <p:nvPr/>
        </p:nvSpPr>
        <p:spPr>
          <a:xfrm>
            <a:off x="308720" y="587353"/>
            <a:ext cx="7560840" cy="1446550"/>
          </a:xfrm>
          <a:prstGeom prst="rect">
            <a:avLst/>
          </a:prstGeom>
          <a:noFill/>
        </p:spPr>
        <p:txBody>
          <a:bodyPr wrap="square" rtlCol="0">
            <a:spAutoFit/>
          </a:bodyPr>
          <a:lstStyle/>
          <a:p>
            <a:r>
              <a:rPr lang="en-AU" sz="3200" b="1" dirty="0">
                <a:solidFill>
                  <a:schemeClr val="tx2"/>
                </a:solidFill>
              </a:rPr>
              <a:t>SKEWED</a:t>
            </a:r>
          </a:p>
          <a:p>
            <a:pPr lvl="1"/>
            <a:r>
              <a:rPr lang="en-AU" sz="2800" dirty="0">
                <a:solidFill>
                  <a:schemeClr val="tx2"/>
                </a:solidFill>
              </a:rPr>
              <a:t>Scores taper off at one end</a:t>
            </a:r>
          </a:p>
          <a:p>
            <a:pPr lvl="1"/>
            <a:r>
              <a:rPr lang="en-AU" sz="2800" dirty="0">
                <a:solidFill>
                  <a:schemeClr val="tx2"/>
                </a:solidFill>
              </a:rPr>
              <a:t>Tail indicates the direction of the skew</a:t>
            </a:r>
          </a:p>
        </p:txBody>
      </p:sp>
      <p:cxnSp>
        <p:nvCxnSpPr>
          <p:cNvPr id="5" name="Straight Arrow Connector 4">
            <a:extLst>
              <a:ext uri="{FF2B5EF4-FFF2-40B4-BE49-F238E27FC236}">
                <a16:creationId xmlns:a16="http://schemas.microsoft.com/office/drawing/2014/main" id="{D9B05959-1252-D548-AC6A-D621CB6AC585}"/>
              </a:ext>
            </a:extLst>
          </p:cNvPr>
          <p:cNvCxnSpPr>
            <a:cxnSpLocks/>
          </p:cNvCxnSpPr>
          <p:nvPr/>
        </p:nvCxnSpPr>
        <p:spPr>
          <a:xfrm>
            <a:off x="2512741" y="5090561"/>
            <a:ext cx="1656184" cy="0"/>
          </a:xfrm>
          <a:prstGeom prst="straightConnector1">
            <a:avLst/>
          </a:prstGeom>
          <a:ln w="635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E774158-62F0-8249-97E1-8EC17097AC6B}"/>
              </a:ext>
            </a:extLst>
          </p:cNvPr>
          <p:cNvCxnSpPr>
            <a:cxnSpLocks/>
          </p:cNvCxnSpPr>
          <p:nvPr/>
        </p:nvCxnSpPr>
        <p:spPr>
          <a:xfrm flipH="1">
            <a:off x="4932040" y="5090561"/>
            <a:ext cx="1757165" cy="0"/>
          </a:xfrm>
          <a:prstGeom prst="straightConnector1">
            <a:avLst/>
          </a:prstGeom>
          <a:ln w="6350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FBAECF70-88A6-DA4C-BC4E-1A5B04EBEBB8}"/>
              </a:ext>
            </a:extLst>
          </p:cNvPr>
          <p:cNvSpPr/>
          <p:nvPr/>
        </p:nvSpPr>
        <p:spPr>
          <a:xfrm>
            <a:off x="913758" y="5278942"/>
            <a:ext cx="2722138" cy="584775"/>
          </a:xfrm>
          <a:prstGeom prst="rect">
            <a:avLst/>
          </a:prstGeom>
          <a:solidFill>
            <a:schemeClr val="bg1"/>
          </a:solidFill>
        </p:spPr>
        <p:txBody>
          <a:bodyPr wrap="square">
            <a:spAutoFit/>
          </a:bodyPr>
          <a:lstStyle/>
          <a:p>
            <a:r>
              <a:rPr lang="en-AU" sz="3200" dirty="0">
                <a:solidFill>
                  <a:srgbClr val="000000"/>
                </a:solidFill>
                <a:latin typeface="Open Sans"/>
              </a:rPr>
              <a:t>Positive Skew</a:t>
            </a:r>
            <a:endParaRPr lang="en-US" sz="3200" dirty="0">
              <a:solidFill>
                <a:srgbClr val="000000"/>
              </a:solidFill>
              <a:latin typeface="Open Sans"/>
            </a:endParaRPr>
          </a:p>
        </p:txBody>
      </p:sp>
      <p:sp>
        <p:nvSpPr>
          <p:cNvPr id="14" name="Rectangle 13">
            <a:extLst>
              <a:ext uri="{FF2B5EF4-FFF2-40B4-BE49-F238E27FC236}">
                <a16:creationId xmlns:a16="http://schemas.microsoft.com/office/drawing/2014/main" id="{502FB7F8-0A8C-FE45-AA8E-EB267E08E030}"/>
              </a:ext>
            </a:extLst>
          </p:cNvPr>
          <p:cNvSpPr/>
          <p:nvPr/>
        </p:nvSpPr>
        <p:spPr>
          <a:xfrm>
            <a:off x="5148064" y="5278942"/>
            <a:ext cx="2952328" cy="584775"/>
          </a:xfrm>
          <a:prstGeom prst="rect">
            <a:avLst/>
          </a:prstGeom>
          <a:solidFill>
            <a:schemeClr val="bg1"/>
          </a:solidFill>
        </p:spPr>
        <p:txBody>
          <a:bodyPr wrap="square">
            <a:spAutoFit/>
          </a:bodyPr>
          <a:lstStyle/>
          <a:p>
            <a:r>
              <a:rPr lang="en-AU" sz="3200" dirty="0">
                <a:solidFill>
                  <a:srgbClr val="000000"/>
                </a:solidFill>
                <a:latin typeface="Open Sans"/>
              </a:rPr>
              <a:t>Negative Skew</a:t>
            </a:r>
            <a:endParaRPr lang="en-US" sz="3200" dirty="0">
              <a:solidFill>
                <a:srgbClr val="000000"/>
              </a:solidFill>
              <a:latin typeface="Open Sans"/>
            </a:endParaRPr>
          </a:p>
        </p:txBody>
      </p:sp>
      <p:sp>
        <p:nvSpPr>
          <p:cNvPr id="3" name="Slide Number Placeholder 2">
            <a:extLst>
              <a:ext uri="{FF2B5EF4-FFF2-40B4-BE49-F238E27FC236}">
                <a16:creationId xmlns:a16="http://schemas.microsoft.com/office/drawing/2014/main" id="{D5C93D26-B774-314F-97E4-08461BA81A4E}"/>
              </a:ext>
            </a:extLst>
          </p:cNvPr>
          <p:cNvSpPr>
            <a:spLocks noGrp="1"/>
          </p:cNvSpPr>
          <p:nvPr>
            <p:ph type="sldNum" sz="quarter" idx="11"/>
          </p:nvPr>
        </p:nvSpPr>
        <p:spPr/>
        <p:txBody>
          <a:bodyPr/>
          <a:lstStyle/>
          <a:p>
            <a:fld id="{5364DB99-64BC-DB4A-AD53-785AA9A01BB3}" type="slidenum">
              <a:rPr lang="en-US" smtClean="0"/>
              <a:t>30</a:t>
            </a:fld>
            <a:endParaRPr lang="en-US"/>
          </a:p>
        </p:txBody>
      </p:sp>
    </p:spTree>
    <p:extLst>
      <p:ext uri="{BB962C8B-B14F-4D97-AF65-F5344CB8AC3E}">
        <p14:creationId xmlns:p14="http://schemas.microsoft.com/office/powerpoint/2010/main" val="185630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indoor, floor, toilet, bathroom&#10;&#10;Description automatically generated">
            <a:extLst>
              <a:ext uri="{FF2B5EF4-FFF2-40B4-BE49-F238E27FC236}">
                <a16:creationId xmlns:a16="http://schemas.microsoft.com/office/drawing/2014/main" id="{61D952AD-97AE-B98D-E371-A50849277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
        <p:nvSpPr>
          <p:cNvPr id="4" name="TextBox 3">
            <a:extLst>
              <a:ext uri="{FF2B5EF4-FFF2-40B4-BE49-F238E27FC236}">
                <a16:creationId xmlns:a16="http://schemas.microsoft.com/office/drawing/2014/main" id="{A8A1178D-AFD8-5EFF-D679-9FAEBB76B0EF}"/>
              </a:ext>
            </a:extLst>
          </p:cNvPr>
          <p:cNvSpPr txBox="1"/>
          <p:nvPr/>
        </p:nvSpPr>
        <p:spPr>
          <a:xfrm>
            <a:off x="2018665" y="6119336"/>
            <a:ext cx="1848583" cy="738664"/>
          </a:xfrm>
          <a:prstGeom prst="rect">
            <a:avLst/>
          </a:prstGeom>
          <a:noFill/>
        </p:spPr>
        <p:txBody>
          <a:bodyPr wrap="none" rtlCol="0">
            <a:spAutoFit/>
          </a:bodyPr>
          <a:lstStyle/>
          <a:p>
            <a:r>
              <a:rPr lang="en-US" sz="2400" dirty="0">
                <a:solidFill>
                  <a:schemeClr val="bg1"/>
                </a:solidFill>
              </a:rPr>
              <a:t>Bombay</a:t>
            </a:r>
            <a:br>
              <a:rPr lang="en-US" sz="2400" dirty="0">
                <a:solidFill>
                  <a:schemeClr val="bg1"/>
                </a:solidFill>
              </a:rPr>
            </a:br>
            <a:r>
              <a:rPr lang="en-US" dirty="0">
                <a:solidFill>
                  <a:schemeClr val="bg1"/>
                </a:solidFill>
              </a:rPr>
              <a:t>December 9 2021</a:t>
            </a:r>
          </a:p>
        </p:txBody>
      </p:sp>
    </p:spTree>
    <p:extLst>
      <p:ext uri="{BB962C8B-B14F-4D97-AF65-F5344CB8AC3E}">
        <p14:creationId xmlns:p14="http://schemas.microsoft.com/office/powerpoint/2010/main" val="969025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B7A0B8-1A60-C543-919A-A3FBA67B09F5}"/>
              </a:ext>
            </a:extLst>
          </p:cNvPr>
          <p:cNvSpPr txBox="1"/>
          <p:nvPr/>
        </p:nvSpPr>
        <p:spPr>
          <a:xfrm>
            <a:off x="503547" y="3284984"/>
            <a:ext cx="8136904" cy="1938992"/>
          </a:xfrm>
          <a:prstGeom prst="rect">
            <a:avLst/>
          </a:prstGeom>
          <a:solidFill>
            <a:schemeClr val="bg1"/>
          </a:solidFill>
        </p:spPr>
        <p:txBody>
          <a:bodyPr wrap="square" rtlCol="0">
            <a:spAutoFit/>
          </a:bodyPr>
          <a:lstStyle/>
          <a:p>
            <a:pPr algn="ctr"/>
            <a:r>
              <a:rPr lang="en-AU" sz="4000" dirty="0">
                <a:solidFill>
                  <a:schemeClr val="tx2"/>
                </a:solidFill>
              </a:rPr>
              <a:t>Part 2: Measures of Central Tendency</a:t>
            </a:r>
          </a:p>
          <a:p>
            <a:pPr algn="ctr"/>
            <a:r>
              <a:rPr lang="en-AU" sz="4000" dirty="0">
                <a:solidFill>
                  <a:schemeClr val="tx2"/>
                </a:solidFill>
              </a:rPr>
              <a:t>Output from SPSS</a:t>
            </a:r>
          </a:p>
          <a:p>
            <a:pPr algn="ctr"/>
            <a:r>
              <a:rPr lang="en-AU" sz="4000" dirty="0">
                <a:solidFill>
                  <a:schemeClr val="tx2"/>
                </a:solidFill>
              </a:rPr>
              <a:t>Which Analysis? / Which Procedure?</a:t>
            </a:r>
            <a:endParaRPr lang="en-US" sz="4800" dirty="0">
              <a:solidFill>
                <a:schemeClr val="tx2"/>
              </a:solidFill>
            </a:endParaRPr>
          </a:p>
        </p:txBody>
      </p:sp>
      <p:sp>
        <p:nvSpPr>
          <p:cNvPr id="2" name="Rectangle 1">
            <a:extLst>
              <a:ext uri="{FF2B5EF4-FFF2-40B4-BE49-F238E27FC236}">
                <a16:creationId xmlns:a16="http://schemas.microsoft.com/office/drawing/2014/main" id="{39F109D0-60BB-7940-A790-8B58CF277BEB}"/>
              </a:ext>
            </a:extLst>
          </p:cNvPr>
          <p:cNvSpPr/>
          <p:nvPr/>
        </p:nvSpPr>
        <p:spPr>
          <a:xfrm>
            <a:off x="3556111" y="1484784"/>
            <a:ext cx="2031775" cy="923330"/>
          </a:xfrm>
          <a:prstGeom prst="rect">
            <a:avLst/>
          </a:prstGeom>
          <a:solidFill>
            <a:schemeClr val="bg1"/>
          </a:solidFill>
        </p:spPr>
        <p:txBody>
          <a:bodyPr wrap="none">
            <a:spAutoFit/>
          </a:bodyPr>
          <a:lstStyle/>
          <a:p>
            <a:r>
              <a:rPr lang="en-AU" sz="5400" b="1" dirty="0">
                <a:solidFill>
                  <a:schemeClr val="tx2"/>
                </a:solidFill>
              </a:rPr>
              <a:t>PAUSE</a:t>
            </a:r>
            <a:endParaRPr lang="en-US" sz="5400" dirty="0">
              <a:solidFill>
                <a:schemeClr val="tx2"/>
              </a:solidFill>
            </a:endParaRPr>
          </a:p>
        </p:txBody>
      </p:sp>
      <p:sp>
        <p:nvSpPr>
          <p:cNvPr id="5" name="Slide Number Placeholder 4">
            <a:extLst>
              <a:ext uri="{FF2B5EF4-FFF2-40B4-BE49-F238E27FC236}">
                <a16:creationId xmlns:a16="http://schemas.microsoft.com/office/drawing/2014/main" id="{2735B5FA-19B6-DA49-B03B-9B23D2188817}"/>
              </a:ext>
            </a:extLst>
          </p:cNvPr>
          <p:cNvSpPr>
            <a:spLocks noGrp="1"/>
          </p:cNvSpPr>
          <p:nvPr>
            <p:ph type="sldNum" sz="quarter" idx="11"/>
          </p:nvPr>
        </p:nvSpPr>
        <p:spPr/>
        <p:txBody>
          <a:bodyPr/>
          <a:lstStyle/>
          <a:p>
            <a:fld id="{5364DB99-64BC-DB4A-AD53-785AA9A01BB3}" type="slidenum">
              <a:rPr lang="en-US" smtClean="0"/>
              <a:t>32</a:t>
            </a:fld>
            <a:endParaRPr lang="en-US"/>
          </a:p>
        </p:txBody>
      </p:sp>
    </p:spTree>
    <p:extLst>
      <p:ext uri="{BB962C8B-B14F-4D97-AF65-F5344CB8AC3E}">
        <p14:creationId xmlns:p14="http://schemas.microsoft.com/office/powerpoint/2010/main" val="5205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7564" y="1412776"/>
            <a:ext cx="7848872" cy="1323439"/>
          </a:xfrm>
          <a:prstGeom prst="rect">
            <a:avLst/>
          </a:prstGeom>
          <a:solidFill>
            <a:schemeClr val="bg1"/>
          </a:solidFill>
        </p:spPr>
        <p:txBody>
          <a:bodyPr wrap="square" rtlCol="0">
            <a:spAutoFit/>
          </a:bodyPr>
          <a:lstStyle/>
          <a:p>
            <a:pPr algn="ctr"/>
            <a:r>
              <a:rPr lang="en-US" sz="8000" dirty="0">
                <a:solidFill>
                  <a:schemeClr val="tx2"/>
                </a:solidFill>
              </a:rPr>
              <a:t>STA10003 Week 2</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431540" y="3149678"/>
            <a:ext cx="8064896" cy="1944216"/>
          </a:xfrm>
          <a:solidFill>
            <a:schemeClr val="bg1"/>
          </a:solidFill>
        </p:spPr>
        <p:txBody>
          <a:bodyPr>
            <a:normAutofit fontScale="90000"/>
          </a:bodyPr>
          <a:lstStyle/>
          <a:p>
            <a:pPr algn="ctr"/>
            <a:r>
              <a:rPr lang="en-AU" sz="3800" dirty="0">
                <a:solidFill>
                  <a:schemeClr val="tx2"/>
                </a:solidFill>
              </a:rPr>
              <a:t>Part 2: </a:t>
            </a:r>
            <a:r>
              <a:rPr lang="en-AU" sz="3800" dirty="0"/>
              <a:t>Measures of Central Tendency</a:t>
            </a:r>
            <a:br>
              <a:rPr lang="en-AU" sz="3800" dirty="0"/>
            </a:br>
            <a:r>
              <a:rPr lang="en-AU" sz="3800" dirty="0"/>
              <a:t>Output from SPSS</a:t>
            </a:r>
            <a:br>
              <a:rPr lang="en-AU" sz="3800" dirty="0"/>
            </a:br>
            <a:r>
              <a:rPr lang="en-AU" sz="3800" dirty="0"/>
              <a:t>Which Analysis? / Which Procedure?</a:t>
            </a:r>
          </a:p>
        </p:txBody>
      </p:sp>
    </p:spTree>
    <p:extLst>
      <p:ext uri="{BB962C8B-B14F-4D97-AF65-F5344CB8AC3E}">
        <p14:creationId xmlns:p14="http://schemas.microsoft.com/office/powerpoint/2010/main" val="389123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0" y="548680"/>
            <a:ext cx="9144000" cy="702410"/>
          </a:xfrm>
          <a:solidFill>
            <a:schemeClr val="bg1"/>
          </a:solidFill>
        </p:spPr>
        <p:txBody>
          <a:bodyPr>
            <a:noAutofit/>
          </a:bodyPr>
          <a:lstStyle/>
          <a:p>
            <a:r>
              <a:rPr lang="en-AU" sz="2200" dirty="0"/>
              <a:t>We use the </a:t>
            </a:r>
            <a:r>
              <a:rPr lang="en-AU" sz="2200" b="1" dirty="0"/>
              <a:t>Explore procedure </a:t>
            </a:r>
            <a:r>
              <a:rPr lang="en-AU" sz="2200" dirty="0"/>
              <a:t>to obtain descriptive statistics for our </a:t>
            </a:r>
            <a:r>
              <a:rPr lang="en-AU" sz="2200" b="1" dirty="0"/>
              <a:t>Metric</a:t>
            </a:r>
            <a:r>
              <a:rPr lang="en-AU" sz="2200" dirty="0"/>
              <a:t> variables</a:t>
            </a:r>
          </a:p>
        </p:txBody>
      </p:sp>
      <p:sp>
        <p:nvSpPr>
          <p:cNvPr id="5" name="Title 3"/>
          <p:cNvSpPr txBox="1">
            <a:spLocks/>
          </p:cNvSpPr>
          <p:nvPr/>
        </p:nvSpPr>
        <p:spPr>
          <a:xfrm>
            <a:off x="0" y="44624"/>
            <a:ext cx="9144000" cy="504056"/>
          </a:xfrm>
          <a:prstGeom prst="rect">
            <a:avLst/>
          </a:prstGeom>
        </p:spPr>
        <p:txBody>
          <a:bodyPr vert="horz" rtlCol="0" anchor="ctr">
            <a:normAutofit fontScale="77500" lnSpcReduction="2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SPSS OUTPUT </a:t>
            </a:r>
            <a:r>
              <a:rPr kumimoji="0" lang="en-AU"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t>
            </a:r>
            <a:r>
              <a:rPr kumimoji="0" lang="en-AU"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Metric Variables</a:t>
            </a:r>
          </a:p>
        </p:txBody>
      </p:sp>
      <p:sp>
        <p:nvSpPr>
          <p:cNvPr id="8" name="TextBox 7"/>
          <p:cNvSpPr txBox="1"/>
          <p:nvPr/>
        </p:nvSpPr>
        <p:spPr>
          <a:xfrm>
            <a:off x="1115616" y="6519446"/>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graphicFrame>
        <p:nvGraphicFramePr>
          <p:cNvPr id="9" name="Table 8"/>
          <p:cNvGraphicFramePr>
            <a:graphicFrameLocks noGrp="1"/>
          </p:cNvGraphicFramePr>
          <p:nvPr>
            <p:extLst>
              <p:ext uri="{D42A27DB-BD31-4B8C-83A1-F6EECF244321}">
                <p14:modId xmlns:p14="http://schemas.microsoft.com/office/powerpoint/2010/main" val="2928251420"/>
              </p:ext>
            </p:extLst>
          </p:nvPr>
        </p:nvGraphicFramePr>
        <p:xfrm>
          <a:off x="251521" y="1340765"/>
          <a:ext cx="7344817" cy="4486676"/>
        </p:xfrm>
        <a:graphic>
          <a:graphicData uri="http://schemas.openxmlformats.org/drawingml/2006/table">
            <a:tbl>
              <a:tblPr/>
              <a:tblGrid>
                <a:gridCol w="1299968">
                  <a:extLst>
                    <a:ext uri="{9D8B030D-6E8A-4147-A177-3AD203B41FA5}">
                      <a16:colId xmlns:a16="http://schemas.microsoft.com/office/drawing/2014/main" val="2812072330"/>
                    </a:ext>
                  </a:extLst>
                </a:gridCol>
                <a:gridCol w="2444447">
                  <a:extLst>
                    <a:ext uri="{9D8B030D-6E8A-4147-A177-3AD203B41FA5}">
                      <a16:colId xmlns:a16="http://schemas.microsoft.com/office/drawing/2014/main" val="1650290560"/>
                    </a:ext>
                  </a:extLst>
                </a:gridCol>
                <a:gridCol w="1584176">
                  <a:extLst>
                    <a:ext uri="{9D8B030D-6E8A-4147-A177-3AD203B41FA5}">
                      <a16:colId xmlns:a16="http://schemas.microsoft.com/office/drawing/2014/main" val="317226975"/>
                    </a:ext>
                  </a:extLst>
                </a:gridCol>
                <a:gridCol w="1008112">
                  <a:extLst>
                    <a:ext uri="{9D8B030D-6E8A-4147-A177-3AD203B41FA5}">
                      <a16:colId xmlns:a16="http://schemas.microsoft.com/office/drawing/2014/main" val="865125723"/>
                    </a:ext>
                  </a:extLst>
                </a:gridCol>
                <a:gridCol w="1008114">
                  <a:extLst>
                    <a:ext uri="{9D8B030D-6E8A-4147-A177-3AD203B41FA5}">
                      <a16:colId xmlns:a16="http://schemas.microsoft.com/office/drawing/2014/main" val="3411937431"/>
                    </a:ext>
                  </a:extLst>
                </a:gridCol>
              </a:tblGrid>
              <a:tr h="272664">
                <a:tc gridSpan="5">
                  <a:txBody>
                    <a:bodyPr/>
                    <a:lstStyle/>
                    <a:p>
                      <a:pPr marL="38100" marR="38100" algn="ct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Descriptives</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080705720"/>
                  </a:ext>
                </a:extLst>
              </a:tr>
              <a:tr h="429808">
                <a:tc gridSpan="3">
                  <a:txBody>
                    <a:bodyPr/>
                    <a:lstStyle/>
                    <a:p>
                      <a:pPr>
                        <a:lnSpc>
                          <a:spcPct val="107000"/>
                        </a:lnSpc>
                        <a:spcAft>
                          <a:spcPts val="0"/>
                        </a:spcAft>
                      </a:pPr>
                      <a:r>
                        <a:rPr lang="en-AU" sz="18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a:txBody>
                    <a:bodyPr/>
                    <a:lstStyle/>
                    <a:p>
                      <a:pPr marL="38100" marR="38100" algn="ctr">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Statistic</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Error</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2124320525"/>
                  </a:ext>
                </a:extLst>
              </a:tr>
              <a:tr h="272664">
                <a:tc rowSpan="13">
                  <a:txBody>
                    <a:bodyPr/>
                    <a:lstStyle/>
                    <a:p>
                      <a:pPr marL="38100" marR="38100">
                        <a:lnSpc>
                          <a:spcPts val="1600"/>
                        </a:lnSpc>
                        <a:spcAft>
                          <a:spcPts val="0"/>
                        </a:spcAft>
                      </a:pPr>
                      <a:endPar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endParaRPr>
                    </a:p>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a:t>
                      </a: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of serves of Vegetables per day</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Mean</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2.51</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.031</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574461843"/>
                  </a:ext>
                </a:extLst>
              </a:tr>
              <a:tr h="310402">
                <a:tc vMerge="1">
                  <a:txBody>
                    <a:bodyPr/>
                    <a:lstStyle/>
                    <a:p>
                      <a:endParaRPr lang="en-AU"/>
                    </a:p>
                  </a:txBody>
                  <a:tcPr/>
                </a:tc>
                <a:tc row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 Confidence Interval for Mean</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Lower Bound</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2.45</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770724394"/>
                  </a:ext>
                </a:extLst>
              </a:tr>
              <a:tr h="295090">
                <a:tc vMerge="1">
                  <a:txBody>
                    <a:bodyPr/>
                    <a:lstStyle/>
                    <a:p>
                      <a:endParaRPr lang="en-AU"/>
                    </a:p>
                  </a:txBody>
                  <a:tcPr/>
                </a:tc>
                <a:tc vMerge="1">
                  <a:txBody>
                    <a:bodyPr/>
                    <a:lstStyle/>
                    <a:p>
                      <a:endParaRPr lang="en-AU"/>
                    </a:p>
                  </a:txBody>
                  <a:tcPr/>
                </a:tc>
                <a:tc>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Upper Bound</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2.57</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599202253"/>
                  </a:ext>
                </a:extLst>
              </a:tr>
              <a:tr h="295090">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 Trimmed Mean</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2.47</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42560079"/>
                  </a:ext>
                </a:extLst>
              </a:tr>
              <a:tr h="295090">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Median</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437628292"/>
                  </a:ext>
                </a:extLst>
              </a:tr>
              <a:tr h="295090">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Variance</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1.916</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539067706"/>
                  </a:ext>
                </a:extLst>
              </a:tr>
              <a:tr h="295090">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Deviation</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1.384</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97804596"/>
                  </a:ext>
                </a:extLst>
              </a:tr>
              <a:tr h="295090">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Minimum</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188944007"/>
                  </a:ext>
                </a:extLst>
              </a:tr>
              <a:tr h="295090">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Maximum</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653554911"/>
                  </a:ext>
                </a:extLst>
              </a:tr>
              <a:tr h="295090">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Range</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754256930"/>
                  </a:ext>
                </a:extLst>
              </a:tr>
              <a:tr h="295090">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Interquartile Range</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891566588"/>
                  </a:ext>
                </a:extLst>
              </a:tr>
              <a:tr h="272664">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Skewness</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.455</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.055</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769917580"/>
                  </a:ext>
                </a:extLst>
              </a:tr>
              <a:tr h="272664">
                <a:tc vMerge="1">
                  <a:txBody>
                    <a:bodyPr/>
                    <a:lstStyle/>
                    <a:p>
                      <a:endParaRPr lang="en-AU"/>
                    </a:p>
                  </a:txBody>
                  <a:tcPr/>
                </a:tc>
                <a:tc gridSpan="2">
                  <a:txBody>
                    <a:bodyPr/>
                    <a:lstStyle/>
                    <a:p>
                      <a:pPr marL="38100" marR="38100">
                        <a:lnSpc>
                          <a:spcPts val="1600"/>
                        </a:lnSpc>
                        <a:spcAft>
                          <a:spcPts val="0"/>
                        </a:spcAft>
                      </a:pPr>
                      <a:r>
                        <a:rPr lang="en-AU" sz="18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Kurtosis</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-.273</a:t>
                      </a:r>
                      <a:endParaRPr lang="en-AU" sz="18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.109</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2751411865"/>
                  </a:ext>
                </a:extLst>
              </a:tr>
            </a:tbl>
          </a:graphicData>
        </a:graphic>
      </p:graphicFrame>
      <p:sp>
        <p:nvSpPr>
          <p:cNvPr id="3" name="Slide Number Placeholder 2">
            <a:extLst>
              <a:ext uri="{FF2B5EF4-FFF2-40B4-BE49-F238E27FC236}">
                <a16:creationId xmlns:a16="http://schemas.microsoft.com/office/drawing/2014/main" id="{BEC6F7A5-B5E0-6C4C-A06A-1698454F9080}"/>
              </a:ext>
            </a:extLst>
          </p:cNvPr>
          <p:cNvSpPr>
            <a:spLocks noGrp="1"/>
          </p:cNvSpPr>
          <p:nvPr>
            <p:ph type="sldNum" sz="quarter" idx="11"/>
          </p:nvPr>
        </p:nvSpPr>
        <p:spPr/>
        <p:txBody>
          <a:bodyPr/>
          <a:lstStyle/>
          <a:p>
            <a:fld id="{5364DB99-64BC-DB4A-AD53-785AA9A01BB3}"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934"/>
            <a:ext cx="9144000" cy="778098"/>
          </a:xfrm>
        </p:spPr>
        <p:txBody>
          <a:bodyPr>
            <a:normAutofit/>
          </a:bodyPr>
          <a:lstStyle/>
          <a:p>
            <a:pPr algn="ctr"/>
            <a:r>
              <a:rPr lang="en-AU" sz="3200" dirty="0"/>
              <a:t>Formula for calculation of the mean</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788024" y="2564903"/>
                <a:ext cx="4355976" cy="2996715"/>
              </a:xfrm>
              <a:solidFill>
                <a:schemeClr val="bg1"/>
              </a:solidFill>
            </p:spPr>
            <p:txBody>
              <a:bodyPr anchor="ctr">
                <a:normAutofit fontScale="55000" lnSpcReduction="20000"/>
              </a:bodyPr>
              <a:lstStyle/>
              <a:p>
                <a:pPr marL="109728" indent="0">
                  <a:buNone/>
                </a:pPr>
                <a:endParaRPr lang="en-AU" sz="1800" b="1" i="1" dirty="0">
                  <a:latin typeface="Cambria Math"/>
                </a:endParaRPr>
              </a:p>
              <a:p>
                <a:pPr marL="109728" indent="0" algn="ctr">
                  <a:buNone/>
                </a:pPr>
                <a14:m>
                  <m:oMathPara xmlns:m="http://schemas.openxmlformats.org/officeDocument/2006/math">
                    <m:oMathParaPr>
                      <m:jc m:val="centerGroup"/>
                    </m:oMathParaPr>
                    <m:oMath xmlns:m="http://schemas.openxmlformats.org/officeDocument/2006/math">
                      <m:r>
                        <a:rPr lang="en-AU" altLang="en-US" sz="4000" b="1" i="1" smtClean="0">
                          <a:latin typeface="Cambria Math" panose="02040503050406030204" pitchFamily="18" charset="0"/>
                          <a:ea typeface="Cambria Math" panose="02040503050406030204" pitchFamily="18" charset="0"/>
                        </a:rPr>
                        <m:t>𝑴</m:t>
                      </m:r>
                      <m:r>
                        <a:rPr lang="en-AU" altLang="en-US" sz="4000" b="1" i="1">
                          <a:latin typeface="Cambria Math" panose="02040503050406030204" pitchFamily="18" charset="0"/>
                          <a:ea typeface="Cambria Math" panose="02040503050406030204" pitchFamily="18" charset="0"/>
                        </a:rPr>
                        <m:t>=</m:t>
                      </m:r>
                      <m:f>
                        <m:fPr>
                          <m:ctrlPr>
                            <a:rPr lang="en-AU" altLang="en-US" sz="4000" b="1" i="1">
                              <a:latin typeface="Cambria Math" panose="02040503050406030204" pitchFamily="18" charset="0"/>
                              <a:ea typeface="Cambria Math" panose="02040503050406030204" pitchFamily="18" charset="0"/>
                            </a:rPr>
                          </m:ctrlPr>
                        </m:fPr>
                        <m:num>
                          <m:nary>
                            <m:naryPr>
                              <m:chr m:val="∑"/>
                              <m:subHide m:val="on"/>
                              <m:supHide m:val="on"/>
                              <m:ctrlPr>
                                <a:rPr lang="en-AU" altLang="en-US" sz="4000" b="1" i="1">
                                  <a:latin typeface="Cambria Math" panose="02040503050406030204" pitchFamily="18" charset="0"/>
                                  <a:ea typeface="Cambria Math" panose="02040503050406030204" pitchFamily="18" charset="0"/>
                                </a:rPr>
                              </m:ctrlPr>
                            </m:naryPr>
                            <m:sub/>
                            <m:sup/>
                            <m:e>
                              <m:r>
                                <a:rPr lang="en-AU" altLang="en-US" sz="4000" b="1" i="1">
                                  <a:latin typeface="Cambria Math" panose="02040503050406030204" pitchFamily="18" charset="0"/>
                                  <a:ea typeface="Cambria Math" panose="02040503050406030204" pitchFamily="18" charset="0"/>
                                </a:rPr>
                                <m:t>𝑿</m:t>
                              </m:r>
                            </m:e>
                          </m:nary>
                        </m:num>
                        <m:den>
                          <m:r>
                            <a:rPr lang="en-AU" altLang="en-US" sz="4000" b="1" i="1" smtClean="0">
                              <a:latin typeface="Cambria Math" panose="02040503050406030204" pitchFamily="18" charset="0"/>
                              <a:ea typeface="Cambria Math" panose="02040503050406030204" pitchFamily="18" charset="0"/>
                            </a:rPr>
                            <m:t>𝒏</m:t>
                          </m:r>
                        </m:den>
                      </m:f>
                    </m:oMath>
                  </m:oMathPara>
                </a14:m>
                <a:endParaRPr lang="en-AU" sz="4200" b="1" dirty="0"/>
              </a:p>
              <a:p>
                <a:pPr marL="109728" indent="0">
                  <a:buNone/>
                </a:pPr>
                <a:endParaRPr lang="en-AU" sz="3600" dirty="0"/>
              </a:p>
              <a:p>
                <a:pPr marL="109728" indent="0">
                  <a:buNone/>
                </a:pPr>
                <a14:m>
                  <m:oMath xmlns:m="http://schemas.openxmlformats.org/officeDocument/2006/math">
                    <m:r>
                      <a:rPr lang="en-AU" sz="3200" b="1" i="1" smtClean="0">
                        <a:latin typeface="Cambria Math" panose="02040503050406030204" pitchFamily="18" charset="0"/>
                      </a:rPr>
                      <m:t>𝑴</m:t>
                    </m:r>
                  </m:oMath>
                </a14:m>
                <a:r>
                  <a:rPr lang="en-AU" sz="2800" dirty="0"/>
                  <a:t> 	represents the mean of the sample</a:t>
                </a:r>
              </a:p>
              <a:p>
                <a:pPr marL="109728" indent="0">
                  <a:buNone/>
                </a:pPr>
                <a:endParaRPr lang="en-AU" sz="2800" dirty="0"/>
              </a:p>
              <a:p>
                <a:pPr marL="109728" indent="0">
                  <a:buNone/>
                </a:pPr>
                <a:r>
                  <a:rPr lang="el-GR" sz="2800" b="1" dirty="0"/>
                  <a:t>Σ</a:t>
                </a:r>
                <a:r>
                  <a:rPr lang="en-AU" sz="2800" dirty="0"/>
                  <a:t> 	is a shorthand way of writing "sum of "</a:t>
                </a:r>
              </a:p>
              <a:p>
                <a:pPr marL="109728" indent="0">
                  <a:buNone/>
                </a:pPr>
                <a:endParaRPr lang="en-AU" sz="2800" dirty="0"/>
              </a:p>
              <a:p>
                <a:pPr marL="109728" indent="0">
                  <a:buNone/>
                </a:pPr>
                <a14:m>
                  <m:oMath xmlns:m="http://schemas.openxmlformats.org/officeDocument/2006/math">
                    <m:r>
                      <a:rPr lang="en-AU" altLang="en-US" sz="2800" b="1" i="1">
                        <a:latin typeface="Cambria Math" panose="02040503050406030204" pitchFamily="18" charset="0"/>
                        <a:ea typeface="Cambria Math" panose="02040503050406030204" pitchFamily="18" charset="0"/>
                      </a:rPr>
                      <m:t>𝑿</m:t>
                    </m:r>
                  </m:oMath>
                </a14:m>
                <a:r>
                  <a:rPr lang="en-AU" sz="2800" dirty="0"/>
                  <a:t>	represents a data value</a:t>
                </a:r>
              </a:p>
              <a:p>
                <a:pPr marL="109728" indent="0">
                  <a:buNone/>
                </a:pPr>
                <a:endParaRPr lang="en-AU" sz="2800" dirty="0"/>
              </a:p>
              <a:p>
                <a:pPr marL="109728" indent="0">
                  <a:buNone/>
                </a:pPr>
                <a:r>
                  <a:rPr lang="en-AU" sz="2800" b="1" i="1" dirty="0"/>
                  <a:t>n</a:t>
                </a:r>
                <a:r>
                  <a:rPr lang="en-AU" sz="2800" dirty="0"/>
                  <a:t>  	is the total number of sample data values</a:t>
                </a:r>
              </a:p>
              <a:p>
                <a:endParaRPr lang="en-AU"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788024" y="2564903"/>
                <a:ext cx="4355976" cy="2996715"/>
              </a:xfrm>
              <a:blipFill>
                <a:blip r:embed="rId3"/>
                <a:stretch>
                  <a:fillRect/>
                </a:stretch>
              </a:blipFill>
            </p:spPr>
            <p:txBody>
              <a:bodyPr/>
              <a:lstStyle/>
              <a:p>
                <a:r>
                  <a:rPr lang="en-AU">
                    <a:noFill/>
                  </a:rPr>
                  <a:t> </a:t>
                </a:r>
              </a:p>
            </p:txBody>
          </p:sp>
        </mc:Fallback>
      </mc:AlternateContent>
      <p:sp>
        <p:nvSpPr>
          <p:cNvPr id="6" name="TextBox 5"/>
          <p:cNvSpPr txBox="1"/>
          <p:nvPr/>
        </p:nvSpPr>
        <p:spPr>
          <a:xfrm>
            <a:off x="251520" y="980728"/>
            <a:ext cx="8784976" cy="954107"/>
          </a:xfrm>
          <a:prstGeom prst="rect">
            <a:avLst/>
          </a:prstGeom>
          <a:solidFill>
            <a:schemeClr val="bg1"/>
          </a:solidFill>
        </p:spPr>
        <p:txBody>
          <a:bodyPr wrap="square" rtlCol="0">
            <a:spAutoFit/>
          </a:bodyPr>
          <a:lstStyle/>
          <a:p>
            <a:r>
              <a:rPr lang="en-US" altLang="en-US" sz="2800" dirty="0">
                <a:solidFill>
                  <a:schemeClr val="tx2"/>
                </a:solidFill>
              </a:rPr>
              <a:t>The </a:t>
            </a:r>
            <a:r>
              <a:rPr lang="en-US" altLang="en-US" sz="2800" b="1" dirty="0">
                <a:solidFill>
                  <a:schemeClr val="tx2"/>
                </a:solidFill>
              </a:rPr>
              <a:t>mean</a:t>
            </a:r>
            <a:r>
              <a:rPr lang="en-US" altLang="en-US" sz="2800" dirty="0">
                <a:solidFill>
                  <a:schemeClr val="tx2"/>
                </a:solidFill>
              </a:rPr>
              <a:t> for a distribution is the sum of the scores divided by the number of scores</a:t>
            </a:r>
            <a:endParaRPr lang="en-AU" sz="2800" dirty="0">
              <a:solidFill>
                <a:schemeClr val="tx2"/>
              </a:solidFill>
            </a:endParaRPr>
          </a:p>
        </p:txBody>
      </p:sp>
      <mc:AlternateContent xmlns:mc="http://schemas.openxmlformats.org/markup-compatibility/2006" xmlns:a14="http://schemas.microsoft.com/office/drawing/2010/main">
        <mc:Choice Requires="a14">
          <p:sp>
            <p:nvSpPr>
              <p:cNvPr id="7" name="Content Placeholder 1"/>
              <p:cNvSpPr txBox="1">
                <a:spLocks/>
              </p:cNvSpPr>
              <p:nvPr/>
            </p:nvSpPr>
            <p:spPr>
              <a:xfrm>
                <a:off x="0" y="2564904"/>
                <a:ext cx="4716016" cy="2996714"/>
              </a:xfrm>
              <a:prstGeom prst="rect">
                <a:avLst/>
              </a:prstGeom>
              <a:solidFill>
                <a:schemeClr val="bg1"/>
              </a:solidFill>
            </p:spPr>
            <p:txBody>
              <a:bodyPr vert="horz" lIns="91440" tIns="45720" rIns="91440" bIns="45720" rtlCol="0" anchor="ctr">
                <a:normAutofit fontScale="47500" lnSpcReduction="20000"/>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9728" indent="0">
                  <a:buFont typeface="Arial"/>
                  <a:buNone/>
                </a:pPr>
                <a:endParaRPr lang="en-AU" sz="2100" b="1" i="1" dirty="0">
                  <a:latin typeface="Cambria Math"/>
                </a:endParaRPr>
              </a:p>
              <a:p>
                <a:pPr marL="109728" indent="0" algn="ctr">
                  <a:buNone/>
                </a:pPr>
                <a14:m>
                  <m:oMathPara xmlns:m="http://schemas.openxmlformats.org/officeDocument/2006/math">
                    <m:oMathParaPr>
                      <m:jc m:val="centerGroup"/>
                    </m:oMathParaPr>
                    <m:oMath xmlns:m="http://schemas.openxmlformats.org/officeDocument/2006/math">
                      <m:r>
                        <a:rPr lang="en-US" altLang="en-US" sz="4600" b="1" i="1">
                          <a:latin typeface="Cambria Math" panose="02040503050406030204" pitchFamily="18" charset="0"/>
                          <a:ea typeface="Cambria Math" panose="02040503050406030204" pitchFamily="18" charset="0"/>
                        </a:rPr>
                        <m:t>𝝁</m:t>
                      </m:r>
                      <m:r>
                        <a:rPr lang="en-AU" altLang="en-US" sz="4600" b="1" i="1">
                          <a:latin typeface="Cambria Math" panose="02040503050406030204" pitchFamily="18" charset="0"/>
                          <a:ea typeface="Cambria Math" panose="02040503050406030204" pitchFamily="18" charset="0"/>
                        </a:rPr>
                        <m:t>=</m:t>
                      </m:r>
                      <m:f>
                        <m:fPr>
                          <m:ctrlPr>
                            <a:rPr lang="en-AU" altLang="en-US" sz="4600" b="1" i="1">
                              <a:latin typeface="Cambria Math" panose="02040503050406030204" pitchFamily="18" charset="0"/>
                              <a:ea typeface="Cambria Math" panose="02040503050406030204" pitchFamily="18" charset="0"/>
                            </a:rPr>
                          </m:ctrlPr>
                        </m:fPr>
                        <m:num>
                          <m:nary>
                            <m:naryPr>
                              <m:chr m:val="∑"/>
                              <m:subHide m:val="on"/>
                              <m:supHide m:val="on"/>
                              <m:ctrlPr>
                                <a:rPr lang="en-AU" altLang="en-US" sz="4600" b="1" i="1">
                                  <a:latin typeface="Cambria Math" panose="02040503050406030204" pitchFamily="18" charset="0"/>
                                  <a:ea typeface="Cambria Math" panose="02040503050406030204" pitchFamily="18" charset="0"/>
                                </a:rPr>
                              </m:ctrlPr>
                            </m:naryPr>
                            <m:sub/>
                            <m:sup/>
                            <m:e>
                              <m:r>
                                <a:rPr lang="en-AU" altLang="en-US" sz="4600" b="1" i="1">
                                  <a:latin typeface="Cambria Math" panose="02040503050406030204" pitchFamily="18" charset="0"/>
                                  <a:ea typeface="Cambria Math" panose="02040503050406030204" pitchFamily="18" charset="0"/>
                                </a:rPr>
                                <m:t>𝑿</m:t>
                              </m:r>
                            </m:e>
                          </m:nary>
                        </m:num>
                        <m:den>
                          <m:r>
                            <a:rPr lang="en-AU" altLang="en-US" sz="4600" b="1" i="1">
                              <a:latin typeface="Cambria Math" panose="02040503050406030204" pitchFamily="18" charset="0"/>
                              <a:ea typeface="Cambria Math" panose="02040503050406030204" pitchFamily="18" charset="0"/>
                            </a:rPr>
                            <m:t>𝑵</m:t>
                          </m:r>
                        </m:den>
                      </m:f>
                    </m:oMath>
                  </m:oMathPara>
                </a14:m>
                <a:endParaRPr lang="en-AU" sz="4600" b="1" dirty="0"/>
              </a:p>
              <a:p>
                <a:pPr marL="109728" indent="0">
                  <a:buFont typeface="Arial"/>
                  <a:buNone/>
                </a:pPr>
                <a:endParaRPr lang="en-AU" sz="3600" dirty="0"/>
              </a:p>
              <a:p>
                <a:pPr marL="109728" indent="0">
                  <a:buNone/>
                </a:pPr>
                <a14:m>
                  <m:oMath xmlns:m="http://schemas.openxmlformats.org/officeDocument/2006/math">
                    <m:r>
                      <a:rPr lang="en-US" altLang="en-US" b="1" i="1">
                        <a:latin typeface="Cambria Math" panose="02040503050406030204" pitchFamily="18" charset="0"/>
                        <a:ea typeface="Cambria Math" panose="02040503050406030204" pitchFamily="18" charset="0"/>
                      </a:rPr>
                      <m:t>𝝁</m:t>
                    </m:r>
                  </m:oMath>
                </a14:m>
                <a:r>
                  <a:rPr lang="en-AU" dirty="0"/>
                  <a:t> 	represents the mean of the population</a:t>
                </a:r>
              </a:p>
              <a:p>
                <a:pPr marL="109728" indent="0">
                  <a:buFont typeface="Arial"/>
                  <a:buNone/>
                </a:pPr>
                <a:endParaRPr lang="en-AU" dirty="0"/>
              </a:p>
              <a:p>
                <a:pPr marL="109728" indent="0">
                  <a:buFont typeface="Arial"/>
                  <a:buNone/>
                </a:pPr>
                <a:r>
                  <a:rPr lang="el-GR" b="1" dirty="0"/>
                  <a:t>Σ</a:t>
                </a:r>
                <a:r>
                  <a:rPr lang="en-AU" dirty="0"/>
                  <a:t> 	is a shorthand way of writing "sum of "</a:t>
                </a:r>
              </a:p>
              <a:p>
                <a:pPr marL="109728" indent="0">
                  <a:buFont typeface="Arial"/>
                  <a:buNone/>
                </a:pPr>
                <a:endParaRPr lang="en-AU" dirty="0"/>
              </a:p>
              <a:p>
                <a:pPr marL="109728" indent="0">
                  <a:buNone/>
                </a:pPr>
                <a14:m>
                  <m:oMath xmlns:m="http://schemas.openxmlformats.org/officeDocument/2006/math">
                    <m:r>
                      <a:rPr lang="en-AU" altLang="en-US" b="1" i="1">
                        <a:latin typeface="Cambria Math" panose="02040503050406030204" pitchFamily="18" charset="0"/>
                        <a:ea typeface="Cambria Math" panose="02040503050406030204" pitchFamily="18" charset="0"/>
                      </a:rPr>
                      <m:t>𝑿</m:t>
                    </m:r>
                    <m:r>
                      <a:rPr lang="en-AU" altLang="en-US" b="1" i="1">
                        <a:latin typeface="Cambria Math" panose="02040503050406030204" pitchFamily="18" charset="0"/>
                        <a:ea typeface="Cambria Math" panose="02040503050406030204" pitchFamily="18" charset="0"/>
                      </a:rPr>
                      <m:t> </m:t>
                    </m:r>
                  </m:oMath>
                </a14:m>
                <a:r>
                  <a:rPr lang="en-AU" dirty="0"/>
                  <a:t>	represents a data value</a:t>
                </a:r>
              </a:p>
              <a:p>
                <a:pPr marL="109728" indent="0">
                  <a:buFont typeface="Arial"/>
                  <a:buNone/>
                </a:pPr>
                <a:endParaRPr lang="en-AU" dirty="0"/>
              </a:p>
              <a:p>
                <a:pPr marL="109728" indent="0">
                  <a:buFont typeface="Arial"/>
                  <a:buNone/>
                </a:pPr>
                <a:r>
                  <a:rPr lang="en-AU" b="1" i="1" dirty="0"/>
                  <a:t>N</a:t>
                </a:r>
                <a:r>
                  <a:rPr lang="en-AU" dirty="0"/>
                  <a:t>  	is the total number of population data values</a:t>
                </a:r>
              </a:p>
              <a:p>
                <a:endParaRPr lang="en-AU" dirty="0"/>
              </a:p>
            </p:txBody>
          </p:sp>
        </mc:Choice>
        <mc:Fallback xmlns="">
          <p:sp>
            <p:nvSpPr>
              <p:cNvPr id="7" name="Content Placeholder 1"/>
              <p:cNvSpPr txBox="1">
                <a:spLocks noRot="1" noChangeAspect="1" noMove="1" noResize="1" noEditPoints="1" noAdjustHandles="1" noChangeArrowheads="1" noChangeShapeType="1" noTextEdit="1"/>
              </p:cNvSpPr>
              <p:nvPr/>
            </p:nvSpPr>
            <p:spPr>
              <a:xfrm>
                <a:off x="0" y="2564904"/>
                <a:ext cx="4716016" cy="2996714"/>
              </a:xfrm>
              <a:prstGeom prst="rect">
                <a:avLst/>
              </a:prstGeom>
              <a:blipFill>
                <a:blip r:embed="rId4"/>
                <a:stretch>
                  <a:fillRect t="-13559"/>
                </a:stretch>
              </a:blipFill>
            </p:spPr>
            <p:txBody>
              <a:bodyPr/>
              <a:lstStyle/>
              <a:p>
                <a:r>
                  <a:rPr lang="en-US">
                    <a:noFill/>
                  </a:rPr>
                  <a:t> </a:t>
                </a:r>
              </a:p>
            </p:txBody>
          </p:sp>
        </mc:Fallback>
      </mc:AlternateContent>
      <p:sp>
        <p:nvSpPr>
          <p:cNvPr id="5" name="Rectangle 4"/>
          <p:cNvSpPr/>
          <p:nvPr/>
        </p:nvSpPr>
        <p:spPr>
          <a:xfrm>
            <a:off x="1151874" y="2641684"/>
            <a:ext cx="2412268" cy="931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sp>
        <p:nvSpPr>
          <p:cNvPr id="8" name="TextBox 7"/>
          <p:cNvSpPr txBox="1"/>
          <p:nvPr/>
        </p:nvSpPr>
        <p:spPr>
          <a:xfrm>
            <a:off x="773832" y="2065203"/>
            <a:ext cx="3168352" cy="369332"/>
          </a:xfrm>
          <a:prstGeom prst="rect">
            <a:avLst/>
          </a:prstGeom>
          <a:solidFill>
            <a:schemeClr val="bg1"/>
          </a:solidFill>
        </p:spPr>
        <p:txBody>
          <a:bodyPr wrap="square" rtlCol="0">
            <a:spAutoFit/>
          </a:bodyPr>
          <a:lstStyle/>
          <a:p>
            <a:r>
              <a:rPr lang="en-AU" dirty="0">
                <a:solidFill>
                  <a:schemeClr val="tx2"/>
                </a:solidFill>
              </a:rPr>
              <a:t>Population Mean calculation:</a:t>
            </a:r>
          </a:p>
        </p:txBody>
      </p:sp>
      <p:sp>
        <p:nvSpPr>
          <p:cNvPr id="9" name="TextBox 8"/>
          <p:cNvSpPr txBox="1"/>
          <p:nvPr/>
        </p:nvSpPr>
        <p:spPr>
          <a:xfrm>
            <a:off x="5489848" y="2096465"/>
            <a:ext cx="3168352" cy="369332"/>
          </a:xfrm>
          <a:prstGeom prst="rect">
            <a:avLst/>
          </a:prstGeom>
          <a:solidFill>
            <a:schemeClr val="bg1"/>
          </a:solidFill>
        </p:spPr>
        <p:txBody>
          <a:bodyPr wrap="square" rtlCol="0">
            <a:spAutoFit/>
          </a:bodyPr>
          <a:lstStyle/>
          <a:p>
            <a:r>
              <a:rPr lang="en-AU" dirty="0">
                <a:solidFill>
                  <a:schemeClr val="tx2"/>
                </a:solidFill>
              </a:rPr>
              <a:t>Sample Mean calculation:</a:t>
            </a:r>
          </a:p>
        </p:txBody>
      </p:sp>
      <p:sp>
        <p:nvSpPr>
          <p:cNvPr id="10" name="Rectangle 9"/>
          <p:cNvSpPr/>
          <p:nvPr/>
        </p:nvSpPr>
        <p:spPr>
          <a:xfrm>
            <a:off x="5759878" y="2627427"/>
            <a:ext cx="2412268" cy="94558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sp>
        <p:nvSpPr>
          <p:cNvPr id="11" name="Slide Number Placeholder 10">
            <a:extLst>
              <a:ext uri="{FF2B5EF4-FFF2-40B4-BE49-F238E27FC236}">
                <a16:creationId xmlns:a16="http://schemas.microsoft.com/office/drawing/2014/main" id="{AB506DEA-AA6D-4C4B-8A8C-84914CF107A2}"/>
              </a:ext>
            </a:extLst>
          </p:cNvPr>
          <p:cNvSpPr>
            <a:spLocks noGrp="1"/>
          </p:cNvSpPr>
          <p:nvPr>
            <p:ph type="sldNum" sz="quarter" idx="11"/>
          </p:nvPr>
        </p:nvSpPr>
        <p:spPr/>
        <p:txBody>
          <a:bodyPr/>
          <a:lstStyle/>
          <a:p>
            <a:fld id="{5364DB99-64BC-DB4A-AD53-785AA9A01BB3}" type="slidenum">
              <a:rPr lang="en-US" smtClean="0"/>
              <a:t>35</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815C1A-4ED3-EEA7-483D-3CBEBE150726}"/>
                  </a:ext>
                </a:extLst>
              </p:cNvPr>
              <p:cNvSpPr txBox="1"/>
              <p:nvPr/>
            </p:nvSpPr>
            <p:spPr>
              <a:xfrm>
                <a:off x="259038" y="5710019"/>
                <a:ext cx="2664296" cy="646331"/>
              </a:xfrm>
              <a:prstGeom prst="rect">
                <a:avLst/>
              </a:prstGeom>
              <a:solidFill>
                <a:schemeClr val="bg1"/>
              </a:solidFill>
            </p:spPr>
            <p:txBody>
              <a:bodyPr wrap="square">
                <a:spAutoFit/>
              </a:bodyPr>
              <a:lstStyle/>
              <a:p>
                <a14:m>
                  <m:oMath xmlns:m="http://schemas.openxmlformats.org/officeDocument/2006/math">
                    <m:r>
                      <a:rPr lang="en-US" altLang="en-US" b="1" i="1" smtClean="0">
                        <a:solidFill>
                          <a:schemeClr val="tx2"/>
                        </a:solidFill>
                        <a:latin typeface="Cambria Math" panose="02040503050406030204" pitchFamily="18" charset="0"/>
                        <a:ea typeface="Cambria Math" panose="02040503050406030204" pitchFamily="18" charset="0"/>
                      </a:rPr>
                      <m:t>𝝁</m:t>
                    </m:r>
                  </m:oMath>
                </a14:m>
                <a:r>
                  <a:rPr lang="en-US" dirty="0">
                    <a:solidFill>
                      <a:schemeClr val="tx2"/>
                    </a:solidFill>
                  </a:rPr>
                  <a:t> (MU) population mean</a:t>
                </a:r>
              </a:p>
              <a:p>
                <a:r>
                  <a:rPr lang="el-GR" b="1" dirty="0">
                    <a:solidFill>
                      <a:schemeClr val="tx2"/>
                    </a:solidFill>
                  </a:rPr>
                  <a:t>Σ</a:t>
                </a:r>
                <a:r>
                  <a:rPr lang="en-US" dirty="0">
                    <a:solidFill>
                      <a:schemeClr val="tx2"/>
                    </a:solidFill>
                  </a:rPr>
                  <a:t> (SIGMA) add up</a:t>
                </a:r>
              </a:p>
            </p:txBody>
          </p:sp>
        </mc:Choice>
        <mc:Fallback xmlns="">
          <p:sp>
            <p:nvSpPr>
              <p:cNvPr id="12" name="TextBox 11">
                <a:extLst>
                  <a:ext uri="{FF2B5EF4-FFF2-40B4-BE49-F238E27FC236}">
                    <a16:creationId xmlns:a16="http://schemas.microsoft.com/office/drawing/2014/main" id="{B3815C1A-4ED3-EEA7-483D-3CBEBE150726}"/>
                  </a:ext>
                </a:extLst>
              </p:cNvPr>
              <p:cNvSpPr txBox="1">
                <a:spLocks noRot="1" noChangeAspect="1" noMove="1" noResize="1" noEditPoints="1" noAdjustHandles="1" noChangeArrowheads="1" noChangeShapeType="1" noTextEdit="1"/>
              </p:cNvSpPr>
              <p:nvPr/>
            </p:nvSpPr>
            <p:spPr>
              <a:xfrm>
                <a:off x="259038" y="5710019"/>
                <a:ext cx="2664296" cy="646331"/>
              </a:xfrm>
              <a:prstGeom prst="rect">
                <a:avLst/>
              </a:prstGeom>
              <a:blipFill>
                <a:blip r:embed="rId5"/>
                <a:stretch>
                  <a:fillRect l="-1896"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6458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 grpId="0" animBg="1"/>
      <p:bldP spid="5" grpId="0" animBg="1"/>
      <p:bldP spid="8" grpId="0" animBg="1"/>
      <p:bldP spid="9" grpId="0" animBg="1"/>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634082"/>
          </a:xfrm>
        </p:spPr>
        <p:txBody>
          <a:bodyPr>
            <a:normAutofit/>
          </a:bodyPr>
          <a:lstStyle/>
          <a:p>
            <a:pPr algn="ctr"/>
            <a:r>
              <a:rPr lang="en-AU" sz="3200" dirty="0"/>
              <a:t>Calculation of the mean</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9512" y="908721"/>
                <a:ext cx="8856984" cy="3528391"/>
              </a:xfrm>
              <a:solidFill>
                <a:schemeClr val="bg1"/>
              </a:solidFill>
            </p:spPr>
            <p:txBody>
              <a:bodyPr>
                <a:normAutofit/>
              </a:bodyPr>
              <a:lstStyle/>
              <a:p>
                <a:pPr marL="109728" indent="0" algn="ctr">
                  <a:buNone/>
                </a:pPr>
                <a:endParaRPr lang="en-AU" i="1" dirty="0">
                  <a:latin typeface="Cambria Math"/>
                </a:endParaRPr>
              </a:p>
              <a:p>
                <a:pPr marL="109728" indent="0" algn="ctr">
                  <a:buNone/>
                </a:pPr>
                <a14:m>
                  <m:oMath xmlns:m="http://schemas.openxmlformats.org/officeDocument/2006/math">
                    <m:r>
                      <a:rPr lang="en-AU" sz="2800" i="1" smtClean="0">
                        <a:latin typeface="Cambria Math"/>
                      </a:rPr>
                      <m:t>𝑀𝑒𝑎𝑛</m:t>
                    </m:r>
                  </m:oMath>
                </a14:m>
                <a:r>
                  <a:rPr lang="en-AU" dirty="0"/>
                  <a:t> </a:t>
                </a:r>
                <a14:m>
                  <m:oMath xmlns:m="http://schemas.openxmlformats.org/officeDocument/2006/math">
                    <m:r>
                      <a:rPr lang="en-AU" sz="3600" i="1">
                        <a:latin typeface="Cambria Math"/>
                      </a:rPr>
                      <m:t>= </m:t>
                    </m:r>
                    <m:f>
                      <m:fPr>
                        <m:ctrlPr>
                          <a:rPr lang="en-AU" sz="3600" i="1">
                            <a:latin typeface="Cambria Math" panose="02040503050406030204" pitchFamily="18" charset="0"/>
                          </a:rPr>
                        </m:ctrlPr>
                      </m:fPr>
                      <m:num>
                        <m:r>
                          <a:rPr lang="en-AU" sz="3600" i="1">
                            <a:latin typeface="Cambria Math"/>
                          </a:rPr>
                          <m:t>𝑆𝑢𝑚</m:t>
                        </m:r>
                        <m:r>
                          <a:rPr lang="en-AU" sz="3600" i="1">
                            <a:latin typeface="Cambria Math"/>
                          </a:rPr>
                          <m:t> </m:t>
                        </m:r>
                        <m:r>
                          <a:rPr lang="en-AU" sz="3600" i="1">
                            <a:latin typeface="Cambria Math"/>
                          </a:rPr>
                          <m:t>𝑜𝑓</m:t>
                        </m:r>
                        <m:r>
                          <a:rPr lang="en-AU" sz="3600" i="1">
                            <a:latin typeface="Cambria Math"/>
                          </a:rPr>
                          <m:t> </m:t>
                        </m:r>
                        <m:r>
                          <a:rPr lang="en-AU" sz="3600" i="1">
                            <a:latin typeface="Cambria Math"/>
                          </a:rPr>
                          <m:t>𝑡h𝑒</m:t>
                        </m:r>
                        <m:r>
                          <a:rPr lang="en-AU" sz="3600" i="1">
                            <a:latin typeface="Cambria Math"/>
                          </a:rPr>
                          <m:t> </m:t>
                        </m:r>
                        <m:r>
                          <a:rPr lang="en-AU" sz="3600" i="1">
                            <a:latin typeface="Cambria Math"/>
                          </a:rPr>
                          <m:t>𝑑𝑎𝑡𝑎</m:t>
                        </m:r>
                        <m:r>
                          <a:rPr lang="en-AU" sz="3600" i="1">
                            <a:latin typeface="Cambria Math"/>
                          </a:rPr>
                          <m:t> </m:t>
                        </m:r>
                        <m:r>
                          <a:rPr lang="en-AU" sz="3600" i="1">
                            <a:latin typeface="Cambria Math"/>
                          </a:rPr>
                          <m:t>𝑣𝑎𝑙𝑢𝑒𝑠</m:t>
                        </m:r>
                      </m:num>
                      <m:den>
                        <m:r>
                          <a:rPr lang="en-AU" sz="3600" i="1">
                            <a:latin typeface="Cambria Math"/>
                          </a:rPr>
                          <m:t>𝑇𝑜𝑡𝑎𝑙</m:t>
                        </m:r>
                        <m:r>
                          <a:rPr lang="en-AU" sz="3600" i="1">
                            <a:latin typeface="Cambria Math"/>
                          </a:rPr>
                          <m:t> </m:t>
                        </m:r>
                        <m:r>
                          <a:rPr lang="en-AU" sz="3600" i="1">
                            <a:latin typeface="Cambria Math"/>
                          </a:rPr>
                          <m:t>𝑛𝑢𝑚𝑏𝑒𝑟</m:t>
                        </m:r>
                        <m:r>
                          <a:rPr lang="en-AU" sz="3600" i="1">
                            <a:latin typeface="Cambria Math"/>
                          </a:rPr>
                          <m:t> </m:t>
                        </m:r>
                        <m:r>
                          <a:rPr lang="en-AU" sz="3600" i="1">
                            <a:latin typeface="Cambria Math"/>
                          </a:rPr>
                          <m:t>𝑜𝑓</m:t>
                        </m:r>
                        <m:r>
                          <a:rPr lang="en-AU" sz="3600" i="1">
                            <a:latin typeface="Cambria Math"/>
                          </a:rPr>
                          <m:t> </m:t>
                        </m:r>
                        <m:r>
                          <a:rPr lang="en-AU" sz="3600" i="1">
                            <a:latin typeface="Cambria Math"/>
                          </a:rPr>
                          <m:t>𝑑𝑎𝑡𝑎</m:t>
                        </m:r>
                        <m:r>
                          <a:rPr lang="en-AU" sz="3600" i="1">
                            <a:latin typeface="Cambria Math"/>
                          </a:rPr>
                          <m:t> </m:t>
                        </m:r>
                        <m:r>
                          <a:rPr lang="en-AU" sz="3600" i="1">
                            <a:latin typeface="Cambria Math"/>
                          </a:rPr>
                          <m:t>𝑣𝑎𝑙𝑢𝑒𝑠</m:t>
                        </m:r>
                      </m:den>
                    </m:f>
                  </m:oMath>
                </a14:m>
                <a:endParaRPr lang="en-AU" sz="3600" dirty="0"/>
              </a:p>
              <a:p>
                <a:pPr marL="109728" indent="0">
                  <a:buNone/>
                </a:pPr>
                <a:endParaRPr lang="en-AU" sz="1300" dirty="0"/>
              </a:p>
              <a:p>
                <a:pPr marL="109728" indent="0">
                  <a:buNone/>
                </a:pPr>
                <a:r>
                  <a:rPr lang="en-AU" sz="2800" dirty="0"/>
                  <a:t> </a:t>
                </a:r>
                <a:r>
                  <a:rPr lang="en-AU" sz="2800" b="1" u="sng" dirty="0"/>
                  <a:t>Example</a:t>
                </a:r>
              </a:p>
              <a:p>
                <a:endParaRPr lang="en-AU" sz="1200" b="1" u="sng" dirty="0"/>
              </a:p>
              <a:p>
                <a:pPr marL="450850" indent="0">
                  <a:buNone/>
                </a:pPr>
                <a:r>
                  <a:rPr lang="en-AU" sz="2400" dirty="0"/>
                  <a:t>The household sizes of a random sample of five STA10003 students are:  1, 2, 6, 6, 10.</a:t>
                </a:r>
              </a:p>
              <a:p>
                <a:pPr marL="109728" indent="0">
                  <a:buNone/>
                </a:pPr>
                <a:endParaRPr lang="en-AU" sz="2800" dirty="0"/>
              </a:p>
              <a:p>
                <a:pPr marL="109728" indent="0">
                  <a:buNone/>
                </a:pPr>
                <a:endParaRPr lang="en-AU"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9512" y="908721"/>
                <a:ext cx="8856984" cy="352839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E196984-4442-184D-BCCB-E3169B9A401C}"/>
                  </a:ext>
                </a:extLst>
              </p:cNvPr>
              <p:cNvSpPr/>
              <p:nvPr/>
            </p:nvSpPr>
            <p:spPr>
              <a:xfrm>
                <a:off x="313413" y="4817779"/>
                <a:ext cx="1624997" cy="92538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smtClean="0">
                          <a:solidFill>
                            <a:schemeClr val="tx2"/>
                          </a:solidFill>
                          <a:latin typeface="Cambria Math" panose="02040503050406030204" pitchFamily="18" charset="0"/>
                          <a:ea typeface="Cambria Math" panose="02040503050406030204" pitchFamily="18" charset="0"/>
                        </a:rPr>
                        <m:t>𝑴</m:t>
                      </m:r>
                      <m:r>
                        <a:rPr lang="en-AU" altLang="en-US" sz="2800" b="1" i="1" smtClean="0">
                          <a:solidFill>
                            <a:schemeClr val="tx2"/>
                          </a:solidFill>
                          <a:latin typeface="Cambria Math" panose="02040503050406030204" pitchFamily="18" charset="0"/>
                          <a:ea typeface="Cambria Math" panose="02040503050406030204" pitchFamily="18" charset="0"/>
                        </a:rPr>
                        <m:t>=</m:t>
                      </m:r>
                      <m:f>
                        <m:fPr>
                          <m:ctrlPr>
                            <a:rPr lang="en-AU" altLang="en-US" sz="2800" b="1" i="1">
                              <a:solidFill>
                                <a:schemeClr val="tx2"/>
                              </a:solidFill>
                              <a:latin typeface="Cambria Math" panose="02040503050406030204" pitchFamily="18" charset="0"/>
                              <a:ea typeface="Cambria Math" panose="02040503050406030204" pitchFamily="18" charset="0"/>
                            </a:rPr>
                          </m:ctrlPr>
                        </m:fPr>
                        <m:num>
                          <m:nary>
                            <m:naryPr>
                              <m:chr m:val="∑"/>
                              <m:subHide m:val="on"/>
                              <m:supHide m:val="on"/>
                              <m:ctrlPr>
                                <a:rPr lang="en-AU" altLang="en-US" sz="2800" b="1" i="1">
                                  <a:solidFill>
                                    <a:schemeClr val="tx2"/>
                                  </a:solidFill>
                                  <a:latin typeface="Cambria Math" panose="02040503050406030204" pitchFamily="18" charset="0"/>
                                  <a:ea typeface="Cambria Math" panose="02040503050406030204" pitchFamily="18" charset="0"/>
                                </a:rPr>
                              </m:ctrlPr>
                            </m:naryPr>
                            <m:sub/>
                            <m:sup/>
                            <m:e>
                              <m:r>
                                <a:rPr lang="en-AU" altLang="en-US" sz="2800" b="1" i="1">
                                  <a:solidFill>
                                    <a:schemeClr val="tx2"/>
                                  </a:solidFill>
                                  <a:latin typeface="Cambria Math" panose="02040503050406030204" pitchFamily="18" charset="0"/>
                                  <a:ea typeface="Cambria Math" panose="02040503050406030204" pitchFamily="18" charset="0"/>
                                </a:rPr>
                                <m:t>𝑿</m:t>
                              </m:r>
                            </m:e>
                          </m:nary>
                        </m:num>
                        <m:den>
                          <m:r>
                            <a:rPr lang="en-AU" altLang="en-US" sz="2800" b="1" i="1">
                              <a:solidFill>
                                <a:schemeClr val="tx2"/>
                              </a:solidFill>
                              <a:latin typeface="Cambria Math" panose="02040503050406030204" pitchFamily="18" charset="0"/>
                              <a:ea typeface="Cambria Math" panose="02040503050406030204" pitchFamily="18" charset="0"/>
                            </a:rPr>
                            <m:t>𝒏</m:t>
                          </m:r>
                        </m:den>
                      </m:f>
                    </m:oMath>
                  </m:oMathPara>
                </a14:m>
                <a:endParaRPr lang="en-US" sz="2800" dirty="0">
                  <a:solidFill>
                    <a:schemeClr val="tx2"/>
                  </a:solidFill>
                </a:endParaRPr>
              </a:p>
            </p:txBody>
          </p:sp>
        </mc:Choice>
        <mc:Fallback xmlns="">
          <p:sp>
            <p:nvSpPr>
              <p:cNvPr id="5" name="Rectangle 4">
                <a:extLst>
                  <a:ext uri="{FF2B5EF4-FFF2-40B4-BE49-F238E27FC236}">
                    <a16:creationId xmlns:a16="http://schemas.microsoft.com/office/drawing/2014/main" id="{3E196984-4442-184D-BCCB-E3169B9A401C}"/>
                  </a:ext>
                </a:extLst>
              </p:cNvPr>
              <p:cNvSpPr>
                <a:spLocks noRot="1" noChangeAspect="1" noMove="1" noResize="1" noEditPoints="1" noAdjustHandles="1" noChangeArrowheads="1" noChangeShapeType="1" noTextEdit="1"/>
              </p:cNvSpPr>
              <p:nvPr/>
            </p:nvSpPr>
            <p:spPr>
              <a:xfrm>
                <a:off x="313413" y="4817779"/>
                <a:ext cx="1624997" cy="925382"/>
              </a:xfrm>
              <a:prstGeom prst="rect">
                <a:avLst/>
              </a:prstGeom>
              <a:blipFill>
                <a:blip r:embed="rId4"/>
                <a:stretch>
                  <a:fillRect t="-72973" b="-6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03928C8-A2F0-6A42-A77E-0F05C1F348D3}"/>
                  </a:ext>
                </a:extLst>
              </p:cNvPr>
              <p:cNvSpPr/>
              <p:nvPr/>
            </p:nvSpPr>
            <p:spPr>
              <a:xfrm>
                <a:off x="2156879" y="4814370"/>
                <a:ext cx="3403624" cy="90178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en-AU" sz="2800" i="1" smtClean="0">
                              <a:solidFill>
                                <a:schemeClr val="tx2"/>
                              </a:solidFill>
                              <a:latin typeface="Cambria Math" panose="02040503050406030204" pitchFamily="18" charset="0"/>
                            </a:rPr>
                          </m:ctrlPr>
                        </m:fPr>
                        <m:num>
                          <m:r>
                            <a:rPr lang="en-AU" sz="2800" i="1">
                              <a:solidFill>
                                <a:schemeClr val="tx2"/>
                              </a:solidFill>
                              <a:latin typeface="Cambria Math"/>
                            </a:rPr>
                            <m:t>  </m:t>
                          </m:r>
                          <m:r>
                            <a:rPr lang="en-AU" sz="2800" i="1">
                              <a:solidFill>
                                <a:schemeClr val="tx2"/>
                              </a:solidFill>
                              <a:latin typeface="Cambria Math" panose="02040503050406030204" pitchFamily="18" charset="0"/>
                            </a:rPr>
                            <m:t>1+2+6+6+10</m:t>
                          </m:r>
                          <m:r>
                            <a:rPr lang="en-AU" sz="2800" i="1">
                              <a:solidFill>
                                <a:schemeClr val="tx2"/>
                              </a:solidFill>
                              <a:latin typeface="Cambria Math"/>
                            </a:rPr>
                            <m:t> </m:t>
                          </m:r>
                        </m:num>
                        <m:den>
                          <m:r>
                            <a:rPr lang="en-AU" sz="2800" i="1">
                              <a:solidFill>
                                <a:schemeClr val="tx2"/>
                              </a:solidFill>
                              <a:latin typeface="Cambria Math" panose="02040503050406030204" pitchFamily="18" charset="0"/>
                            </a:rPr>
                            <m:t>5</m:t>
                          </m:r>
                        </m:den>
                      </m:f>
                    </m:oMath>
                  </m:oMathPara>
                </a14:m>
                <a:endParaRPr lang="en-US" sz="2800" dirty="0">
                  <a:solidFill>
                    <a:schemeClr val="tx2"/>
                  </a:solidFill>
                </a:endParaRPr>
              </a:p>
            </p:txBody>
          </p:sp>
        </mc:Choice>
        <mc:Fallback xmlns="">
          <p:sp>
            <p:nvSpPr>
              <p:cNvPr id="6" name="Rectangle 5">
                <a:extLst>
                  <a:ext uri="{FF2B5EF4-FFF2-40B4-BE49-F238E27FC236}">
                    <a16:creationId xmlns:a16="http://schemas.microsoft.com/office/drawing/2014/main" id="{403928C8-A2F0-6A42-A77E-0F05C1F348D3}"/>
                  </a:ext>
                </a:extLst>
              </p:cNvPr>
              <p:cNvSpPr>
                <a:spLocks noRot="1" noChangeAspect="1" noMove="1" noResize="1" noEditPoints="1" noAdjustHandles="1" noChangeArrowheads="1" noChangeShapeType="1" noTextEdit="1"/>
              </p:cNvSpPr>
              <p:nvPr/>
            </p:nvSpPr>
            <p:spPr>
              <a:xfrm>
                <a:off x="2156879" y="4814370"/>
                <a:ext cx="3403624" cy="901785"/>
              </a:xfrm>
              <a:prstGeom prst="rect">
                <a:avLst/>
              </a:prstGeom>
              <a:blipFill>
                <a:blip r:embed="rId5"/>
                <a:stretch>
                  <a:fillRect l="-743" t="-2778" r="-743"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AEC506-3C89-B341-A4A8-1387736B5E64}"/>
                  </a:ext>
                </a:extLst>
              </p:cNvPr>
              <p:cNvSpPr/>
              <p:nvPr/>
            </p:nvSpPr>
            <p:spPr>
              <a:xfrm>
                <a:off x="5792093" y="4791632"/>
                <a:ext cx="821059" cy="975460"/>
              </a:xfrm>
              <a:prstGeom prst="rect">
                <a:avLst/>
              </a:prstGeom>
              <a:solidFill>
                <a:schemeClr val="bg1"/>
              </a:solidFill>
            </p:spPr>
            <p:txBody>
              <a:bodyPr wrap="square">
                <a:spAutoFit/>
              </a:bodyPr>
              <a:lstStyle/>
              <a:p>
                <a14:m>
                  <m:oMath xmlns:m="http://schemas.openxmlformats.org/officeDocument/2006/math">
                    <m:f>
                      <m:fPr>
                        <m:ctrlPr>
                          <a:rPr lang="en-AU" sz="4000" i="1" smtClean="0">
                            <a:solidFill>
                              <a:schemeClr val="tx2"/>
                            </a:solidFill>
                            <a:latin typeface="Cambria Math" panose="02040503050406030204" pitchFamily="18" charset="0"/>
                          </a:rPr>
                        </m:ctrlPr>
                      </m:fPr>
                      <m:num>
                        <m:r>
                          <a:rPr lang="en-AU" sz="4000" i="1">
                            <a:solidFill>
                              <a:schemeClr val="tx2"/>
                            </a:solidFill>
                            <a:latin typeface="Cambria Math"/>
                          </a:rPr>
                          <m:t>  </m:t>
                        </m:r>
                        <m:r>
                          <a:rPr lang="en-AU" sz="4000" b="0" i="1" smtClean="0">
                            <a:solidFill>
                              <a:schemeClr val="tx2"/>
                            </a:solidFill>
                            <a:latin typeface="Cambria Math" panose="02040503050406030204" pitchFamily="18" charset="0"/>
                          </a:rPr>
                          <m:t>2</m:t>
                        </m:r>
                        <m:r>
                          <a:rPr lang="en-AU" sz="4000" i="1">
                            <a:solidFill>
                              <a:schemeClr val="tx2"/>
                            </a:solidFill>
                            <a:latin typeface="Cambria Math" panose="02040503050406030204" pitchFamily="18" charset="0"/>
                          </a:rPr>
                          <m:t>5</m:t>
                        </m:r>
                        <m:r>
                          <a:rPr lang="en-AU" sz="4000" i="1">
                            <a:solidFill>
                              <a:schemeClr val="tx2"/>
                            </a:solidFill>
                            <a:latin typeface="Cambria Math"/>
                          </a:rPr>
                          <m:t> </m:t>
                        </m:r>
                      </m:num>
                      <m:den>
                        <m:r>
                          <a:rPr lang="en-AU" sz="4000" i="1">
                            <a:solidFill>
                              <a:schemeClr val="tx2"/>
                            </a:solidFill>
                            <a:latin typeface="Cambria Math" panose="02040503050406030204" pitchFamily="18" charset="0"/>
                          </a:rPr>
                          <m:t>5</m:t>
                        </m:r>
                      </m:den>
                    </m:f>
                  </m:oMath>
                </a14:m>
                <a:r>
                  <a:rPr lang="en-AU" sz="3200" dirty="0">
                    <a:solidFill>
                      <a:schemeClr val="tx2"/>
                    </a:solidFill>
                  </a:rPr>
                  <a:t> </a:t>
                </a:r>
                <a:endParaRPr lang="en-US" sz="3200" dirty="0">
                  <a:solidFill>
                    <a:schemeClr val="tx2"/>
                  </a:solidFill>
                </a:endParaRPr>
              </a:p>
            </p:txBody>
          </p:sp>
        </mc:Choice>
        <mc:Fallback xmlns="">
          <p:sp>
            <p:nvSpPr>
              <p:cNvPr id="7" name="Rectangle 6">
                <a:extLst>
                  <a:ext uri="{FF2B5EF4-FFF2-40B4-BE49-F238E27FC236}">
                    <a16:creationId xmlns:a16="http://schemas.microsoft.com/office/drawing/2014/main" id="{E7AEC506-3C89-B341-A4A8-1387736B5E64}"/>
                  </a:ext>
                </a:extLst>
              </p:cNvPr>
              <p:cNvSpPr>
                <a:spLocks noRot="1" noChangeAspect="1" noMove="1" noResize="1" noEditPoints="1" noAdjustHandles="1" noChangeArrowheads="1" noChangeShapeType="1" noTextEdit="1"/>
              </p:cNvSpPr>
              <p:nvPr/>
            </p:nvSpPr>
            <p:spPr>
              <a:xfrm>
                <a:off x="5792093" y="4791632"/>
                <a:ext cx="821059" cy="975460"/>
              </a:xfrm>
              <a:prstGeom prst="rect">
                <a:avLst/>
              </a:prstGeom>
              <a:blipFill>
                <a:blip r:embed="rId6"/>
                <a:stretch>
                  <a:fillRect l="-12308" t="-1282" r="-13846" b="-512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A491833-E695-E949-8F11-69DC455B2C7B}"/>
              </a:ext>
            </a:extLst>
          </p:cNvPr>
          <p:cNvSpPr txBox="1"/>
          <p:nvPr/>
        </p:nvSpPr>
        <p:spPr>
          <a:xfrm>
            <a:off x="6821961" y="4999527"/>
            <a:ext cx="1018227" cy="523220"/>
          </a:xfrm>
          <a:prstGeom prst="rect">
            <a:avLst/>
          </a:prstGeom>
          <a:solidFill>
            <a:schemeClr val="bg1"/>
          </a:solidFill>
        </p:spPr>
        <p:txBody>
          <a:bodyPr wrap="none" rtlCol="0">
            <a:spAutoFit/>
          </a:bodyPr>
          <a:lstStyle/>
          <a:p>
            <a:r>
              <a:rPr lang="en-US" sz="2800" dirty="0">
                <a:solidFill>
                  <a:schemeClr val="tx2"/>
                </a:solidFill>
              </a:rPr>
              <a:t>M = 5</a:t>
            </a:r>
          </a:p>
        </p:txBody>
      </p:sp>
      <p:sp>
        <p:nvSpPr>
          <p:cNvPr id="9" name="Slide Number Placeholder 8">
            <a:extLst>
              <a:ext uri="{FF2B5EF4-FFF2-40B4-BE49-F238E27FC236}">
                <a16:creationId xmlns:a16="http://schemas.microsoft.com/office/drawing/2014/main" id="{C3025628-3402-1640-A89F-FA4692F42141}"/>
              </a:ext>
            </a:extLst>
          </p:cNvPr>
          <p:cNvSpPr>
            <a:spLocks noGrp="1"/>
          </p:cNvSpPr>
          <p:nvPr>
            <p:ph type="sldNum" sz="quarter" idx="11"/>
          </p:nvPr>
        </p:nvSpPr>
        <p:spPr/>
        <p:txBody>
          <a:bodyPr/>
          <a:lstStyle/>
          <a:p>
            <a:fld id="{5364DB99-64BC-DB4A-AD53-785AA9A01BB3}" type="slidenum">
              <a:rPr lang="en-US" smtClean="0"/>
              <a:t>36</a:t>
            </a:fld>
            <a:endParaRPr lang="en-US"/>
          </a:p>
        </p:txBody>
      </p:sp>
    </p:spTree>
    <p:extLst>
      <p:ext uri="{BB962C8B-B14F-4D97-AF65-F5344CB8AC3E}">
        <p14:creationId xmlns:p14="http://schemas.microsoft.com/office/powerpoint/2010/main" val="30183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17197"/>
          </a:xfrm>
        </p:spPr>
        <p:txBody>
          <a:bodyPr>
            <a:normAutofit/>
          </a:bodyPr>
          <a:lstStyle/>
          <a:p>
            <a:pPr algn="ctr"/>
            <a:r>
              <a:rPr lang="en-AU" sz="3200" dirty="0"/>
              <a:t>Interpretation of the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83016"/>
                <a:ext cx="8229600" cy="2634155"/>
              </a:xfrm>
              <a:solidFill>
                <a:schemeClr val="bg1"/>
              </a:solidFill>
            </p:spPr>
            <p:txBody>
              <a:bodyPr>
                <a:normAutofit/>
              </a:bodyPr>
              <a:lstStyle/>
              <a:p>
                <a:pPr marL="0" indent="0">
                  <a:buNone/>
                </a:pPr>
                <a:r>
                  <a:rPr lang="en-US" altLang="en-US" dirty="0"/>
                  <a:t>Divides the total equally </a:t>
                </a:r>
              </a:p>
              <a:p>
                <a:pPr lvl="1">
                  <a:buFont typeface="Arial" panose="020B0604020202020204" pitchFamily="34" charset="0"/>
                  <a:buChar char="•"/>
                </a:pPr>
                <a:r>
                  <a:rPr lang="en-US" altLang="en-US" sz="2400" dirty="0"/>
                  <a:t>the amount each individual receives when the total (</a:t>
                </a:r>
                <a14:m>
                  <m:oMath xmlns:m="http://schemas.openxmlformats.org/officeDocument/2006/math">
                    <m:nary>
                      <m:naryPr>
                        <m:chr m:val="∑"/>
                        <m:subHide m:val="on"/>
                        <m:supHide m:val="on"/>
                        <m:ctrlPr>
                          <a:rPr lang="en-AU" altLang="en-US" sz="2400" b="1" i="1">
                            <a:solidFill>
                              <a:schemeClr val="tx2"/>
                            </a:solidFill>
                            <a:latin typeface="Cambria Math" panose="02040503050406030204" pitchFamily="18" charset="0"/>
                            <a:ea typeface="Cambria Math" panose="02040503050406030204" pitchFamily="18" charset="0"/>
                          </a:rPr>
                        </m:ctrlPr>
                      </m:naryPr>
                      <m:sub/>
                      <m:sup/>
                      <m:e>
                        <m:r>
                          <a:rPr lang="en-AU" altLang="en-US" sz="2400" b="1" i="1">
                            <a:solidFill>
                              <a:schemeClr val="tx2"/>
                            </a:solidFill>
                            <a:latin typeface="Cambria Math" panose="02040503050406030204" pitchFamily="18" charset="0"/>
                            <a:ea typeface="Cambria Math" panose="02040503050406030204" pitchFamily="18" charset="0"/>
                          </a:rPr>
                          <m:t>𝑿</m:t>
                        </m:r>
                      </m:e>
                    </m:nary>
                  </m:oMath>
                </a14:m>
                <a:r>
                  <a:rPr lang="en-US" altLang="en-US" sz="2400" dirty="0"/>
                  <a:t>) is divided equally among all the individuals in the distribution</a:t>
                </a:r>
              </a:p>
              <a:p>
                <a:pPr lvl="1"/>
                <a:endParaRPr lang="en-US" altLang="en-US" sz="1500" dirty="0"/>
              </a:p>
              <a:p>
                <a:pPr marL="0" indent="0">
                  <a:buNone/>
                </a:pPr>
                <a:r>
                  <a:rPr lang="en-US" altLang="en-US" dirty="0"/>
                  <a:t>The mean as a balance point </a:t>
                </a:r>
              </a:p>
              <a:p>
                <a:pPr marL="0" indent="0">
                  <a:buNone/>
                </a:pP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83016"/>
                <a:ext cx="8229600" cy="2634155"/>
              </a:xfrm>
              <a:blipFill>
                <a:blip r:embed="rId3"/>
                <a:stretch>
                  <a:fillRect l="-1852" t="-2871" r="-1543" b="-622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198994" y="3866211"/>
            <a:ext cx="6159817" cy="2490139"/>
          </a:xfrm>
          <a:prstGeom prst="rect">
            <a:avLst/>
          </a:prstGeom>
        </p:spPr>
      </p:pic>
      <p:sp>
        <p:nvSpPr>
          <p:cNvPr id="5" name="TextBox 4">
            <a:extLst>
              <a:ext uri="{FF2B5EF4-FFF2-40B4-BE49-F238E27FC236}">
                <a16:creationId xmlns:a16="http://schemas.microsoft.com/office/drawing/2014/main" id="{E2A0271F-1D81-5844-B0BA-AE60BADDECC9}"/>
              </a:ext>
            </a:extLst>
          </p:cNvPr>
          <p:cNvSpPr txBox="1"/>
          <p:nvPr/>
        </p:nvSpPr>
        <p:spPr>
          <a:xfrm>
            <a:off x="1979712" y="4437182"/>
            <a:ext cx="288032"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19CDF5D7-AE68-4140-8F2F-3505384C86B8}"/>
              </a:ext>
            </a:extLst>
          </p:cNvPr>
          <p:cNvSpPr txBox="1"/>
          <p:nvPr/>
        </p:nvSpPr>
        <p:spPr>
          <a:xfrm>
            <a:off x="4384975" y="4454624"/>
            <a:ext cx="288032" cy="369332"/>
          </a:xfrm>
          <a:prstGeom prst="rect">
            <a:avLst/>
          </a:prstGeom>
          <a:noFill/>
        </p:spPr>
        <p:txBody>
          <a:bodyPr wrap="square" rtlCol="0">
            <a:spAutoFit/>
          </a:bodyPr>
          <a:lstStyle/>
          <a:p>
            <a:r>
              <a:rPr lang="en-US" dirty="0"/>
              <a:t>6</a:t>
            </a:r>
          </a:p>
        </p:txBody>
      </p:sp>
      <p:sp>
        <p:nvSpPr>
          <p:cNvPr id="9" name="TextBox 8">
            <a:extLst>
              <a:ext uri="{FF2B5EF4-FFF2-40B4-BE49-F238E27FC236}">
                <a16:creationId xmlns:a16="http://schemas.microsoft.com/office/drawing/2014/main" id="{F38A6C61-97DF-D841-81CB-F75C596932C1}"/>
              </a:ext>
            </a:extLst>
          </p:cNvPr>
          <p:cNvSpPr txBox="1"/>
          <p:nvPr/>
        </p:nvSpPr>
        <p:spPr>
          <a:xfrm>
            <a:off x="2483768" y="4437182"/>
            <a:ext cx="288032"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B415F9E0-D0B4-EB4A-8261-0B4D28C86C61}"/>
              </a:ext>
            </a:extLst>
          </p:cNvPr>
          <p:cNvSpPr txBox="1"/>
          <p:nvPr/>
        </p:nvSpPr>
        <p:spPr>
          <a:xfrm>
            <a:off x="6423250" y="4459386"/>
            <a:ext cx="440432" cy="369332"/>
          </a:xfrm>
          <a:prstGeom prst="rect">
            <a:avLst/>
          </a:prstGeom>
          <a:noFill/>
        </p:spPr>
        <p:txBody>
          <a:bodyPr wrap="square" rtlCol="0">
            <a:spAutoFit/>
          </a:bodyPr>
          <a:lstStyle/>
          <a:p>
            <a:r>
              <a:rPr lang="en-US" dirty="0"/>
              <a:t>10</a:t>
            </a:r>
          </a:p>
        </p:txBody>
      </p:sp>
      <p:sp>
        <p:nvSpPr>
          <p:cNvPr id="11" name="TextBox 10">
            <a:extLst>
              <a:ext uri="{FF2B5EF4-FFF2-40B4-BE49-F238E27FC236}">
                <a16:creationId xmlns:a16="http://schemas.microsoft.com/office/drawing/2014/main" id="{2780C028-14B2-1A4F-A117-415905D59054}"/>
              </a:ext>
            </a:extLst>
          </p:cNvPr>
          <p:cNvSpPr txBox="1"/>
          <p:nvPr/>
        </p:nvSpPr>
        <p:spPr>
          <a:xfrm>
            <a:off x="4384975" y="3962210"/>
            <a:ext cx="288032" cy="369332"/>
          </a:xfrm>
          <a:prstGeom prst="rect">
            <a:avLst/>
          </a:prstGeom>
          <a:noFill/>
        </p:spPr>
        <p:txBody>
          <a:bodyPr wrap="square" rtlCol="0">
            <a:spAutoFit/>
          </a:bodyPr>
          <a:lstStyle/>
          <a:p>
            <a:r>
              <a:rPr lang="en-US" dirty="0"/>
              <a:t>6</a:t>
            </a:r>
          </a:p>
        </p:txBody>
      </p:sp>
      <p:cxnSp>
        <p:nvCxnSpPr>
          <p:cNvPr id="12" name="Straight Arrow Connector 11">
            <a:extLst>
              <a:ext uri="{FF2B5EF4-FFF2-40B4-BE49-F238E27FC236}">
                <a16:creationId xmlns:a16="http://schemas.microsoft.com/office/drawing/2014/main" id="{F03DE249-2929-5046-9B4E-F8CD9FB491F2}"/>
              </a:ext>
            </a:extLst>
          </p:cNvPr>
          <p:cNvCxnSpPr>
            <a:cxnSpLocks/>
          </p:cNvCxnSpPr>
          <p:nvPr/>
        </p:nvCxnSpPr>
        <p:spPr>
          <a:xfrm>
            <a:off x="2578653" y="4464508"/>
            <a:ext cx="1489291" cy="0"/>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0F38FB64-EEC7-5044-A584-47FF7DC45641}"/>
              </a:ext>
            </a:extLst>
          </p:cNvPr>
          <p:cNvCxnSpPr>
            <a:cxnSpLocks/>
          </p:cNvCxnSpPr>
          <p:nvPr/>
        </p:nvCxnSpPr>
        <p:spPr>
          <a:xfrm>
            <a:off x="2033864" y="4756419"/>
            <a:ext cx="2034080" cy="0"/>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335AF29-EBA7-1C4E-AAED-1372F162A106}"/>
              </a:ext>
            </a:extLst>
          </p:cNvPr>
          <p:cNvCxnSpPr>
            <a:cxnSpLocks/>
          </p:cNvCxnSpPr>
          <p:nvPr/>
        </p:nvCxnSpPr>
        <p:spPr>
          <a:xfrm flipH="1">
            <a:off x="4067944" y="4005064"/>
            <a:ext cx="432048" cy="0"/>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8CB188D-D59D-9E46-90C5-EDDD558C84F1}"/>
              </a:ext>
            </a:extLst>
          </p:cNvPr>
          <p:cNvCxnSpPr>
            <a:cxnSpLocks/>
          </p:cNvCxnSpPr>
          <p:nvPr/>
        </p:nvCxnSpPr>
        <p:spPr>
          <a:xfrm flipH="1">
            <a:off x="4067944" y="4653136"/>
            <a:ext cx="504056" cy="0"/>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8232A15D-99AC-954C-BDBE-1EC6C559326E}"/>
              </a:ext>
            </a:extLst>
          </p:cNvPr>
          <p:cNvCxnSpPr>
            <a:cxnSpLocks/>
          </p:cNvCxnSpPr>
          <p:nvPr/>
        </p:nvCxnSpPr>
        <p:spPr>
          <a:xfrm flipH="1" flipV="1">
            <a:off x="4067944" y="4464508"/>
            <a:ext cx="2355306" cy="10194"/>
          </a:xfrm>
          <a:prstGeom prst="straightConnector1">
            <a:avLst/>
          </a:prstGeom>
          <a:ln w="3810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01B46FCA-3ED8-F241-9404-0DF0C20831F4}"/>
              </a:ext>
            </a:extLst>
          </p:cNvPr>
          <p:cNvSpPr txBox="1"/>
          <p:nvPr/>
        </p:nvSpPr>
        <p:spPr>
          <a:xfrm>
            <a:off x="4572000" y="5616823"/>
            <a:ext cx="2808782" cy="461665"/>
          </a:xfrm>
          <a:prstGeom prst="rect">
            <a:avLst/>
          </a:prstGeom>
          <a:solidFill>
            <a:schemeClr val="bg1"/>
          </a:solidFill>
        </p:spPr>
        <p:txBody>
          <a:bodyPr wrap="none" rtlCol="0">
            <a:spAutoFit/>
          </a:bodyPr>
          <a:lstStyle/>
          <a:p>
            <a:r>
              <a:rPr lang="en-US" altLang="en-US" sz="2400" dirty="0" err="1">
                <a:solidFill>
                  <a:schemeClr val="tx2"/>
                </a:solidFill>
                <a:latin typeface="Symbol" panose="05050102010706020507" pitchFamily="18" charset="2"/>
              </a:rPr>
              <a:t>S</a:t>
            </a:r>
            <a:r>
              <a:rPr lang="en-US" altLang="en-US" sz="2400" baseline="-25000" dirty="0" err="1">
                <a:solidFill>
                  <a:schemeClr val="tx2"/>
                </a:solidFill>
                <a:latin typeface="Open Sans"/>
              </a:rPr>
              <a:t>distances</a:t>
            </a:r>
            <a:r>
              <a:rPr lang="en-US" altLang="en-US" sz="2400" baseline="-25000" dirty="0">
                <a:solidFill>
                  <a:schemeClr val="tx2"/>
                </a:solidFill>
                <a:latin typeface="Open Sans"/>
              </a:rPr>
              <a:t> </a:t>
            </a:r>
            <a:r>
              <a:rPr lang="en-US" altLang="en-US" sz="2400" dirty="0">
                <a:solidFill>
                  <a:schemeClr val="tx2"/>
                </a:solidFill>
                <a:latin typeface="Symbol" panose="05050102010706020507" pitchFamily="18" charset="2"/>
              </a:rPr>
              <a:t>= 1, 1, 5 = 7</a:t>
            </a:r>
            <a:endParaRPr lang="en-US" sz="2400" dirty="0">
              <a:solidFill>
                <a:schemeClr val="tx2"/>
              </a:solidFill>
            </a:endParaRPr>
          </a:p>
        </p:txBody>
      </p:sp>
      <p:sp>
        <p:nvSpPr>
          <p:cNvPr id="30" name="TextBox 29">
            <a:extLst>
              <a:ext uri="{FF2B5EF4-FFF2-40B4-BE49-F238E27FC236}">
                <a16:creationId xmlns:a16="http://schemas.microsoft.com/office/drawing/2014/main" id="{12255DFD-F89F-1F4B-9A3A-59C22B12A9F6}"/>
              </a:ext>
            </a:extLst>
          </p:cNvPr>
          <p:cNvSpPr txBox="1"/>
          <p:nvPr/>
        </p:nvSpPr>
        <p:spPr>
          <a:xfrm>
            <a:off x="530888" y="5646628"/>
            <a:ext cx="3005951" cy="461665"/>
          </a:xfrm>
          <a:prstGeom prst="rect">
            <a:avLst/>
          </a:prstGeom>
          <a:solidFill>
            <a:schemeClr val="bg1"/>
          </a:solidFill>
        </p:spPr>
        <p:txBody>
          <a:bodyPr wrap="none" rtlCol="0">
            <a:spAutoFit/>
          </a:bodyPr>
          <a:lstStyle/>
          <a:p>
            <a:r>
              <a:rPr lang="en-US" altLang="en-US" sz="2400" dirty="0" err="1">
                <a:solidFill>
                  <a:schemeClr val="tx2"/>
                </a:solidFill>
                <a:latin typeface="Symbol" panose="05050102010706020507" pitchFamily="18" charset="2"/>
              </a:rPr>
              <a:t>S</a:t>
            </a:r>
            <a:r>
              <a:rPr lang="en-US" altLang="en-US" sz="2400" baseline="-25000" dirty="0" err="1">
                <a:solidFill>
                  <a:schemeClr val="tx2"/>
                </a:solidFill>
                <a:latin typeface="Open Sans"/>
              </a:rPr>
              <a:t>distances</a:t>
            </a:r>
            <a:r>
              <a:rPr lang="en-US" altLang="en-US" sz="2400" baseline="-25000" dirty="0">
                <a:solidFill>
                  <a:schemeClr val="tx2"/>
                </a:solidFill>
                <a:latin typeface="Open Sans"/>
              </a:rPr>
              <a:t> </a:t>
            </a:r>
            <a:r>
              <a:rPr lang="en-US" altLang="en-US" sz="2400" dirty="0">
                <a:solidFill>
                  <a:schemeClr val="tx2"/>
                </a:solidFill>
                <a:latin typeface="Symbol" panose="05050102010706020507" pitchFamily="18" charset="2"/>
              </a:rPr>
              <a:t>= -4, -3 = -7</a:t>
            </a:r>
            <a:endParaRPr lang="en-US" sz="2400" dirty="0">
              <a:solidFill>
                <a:schemeClr val="tx2"/>
              </a:solidFill>
            </a:endParaRPr>
          </a:p>
        </p:txBody>
      </p:sp>
      <p:sp>
        <p:nvSpPr>
          <p:cNvPr id="7" name="Slide Number Placeholder 6">
            <a:extLst>
              <a:ext uri="{FF2B5EF4-FFF2-40B4-BE49-F238E27FC236}">
                <a16:creationId xmlns:a16="http://schemas.microsoft.com/office/drawing/2014/main" id="{67FE9BD6-9FD0-D448-A562-39F4A2B846EA}"/>
              </a:ext>
            </a:extLst>
          </p:cNvPr>
          <p:cNvSpPr>
            <a:spLocks noGrp="1"/>
          </p:cNvSpPr>
          <p:nvPr>
            <p:ph type="sldNum" sz="quarter" idx="11"/>
          </p:nvPr>
        </p:nvSpPr>
        <p:spPr/>
        <p:txBody>
          <a:bodyPr/>
          <a:lstStyle/>
          <a:p>
            <a:fld id="{5364DB99-64BC-DB4A-AD53-785AA9A01BB3}" type="slidenum">
              <a:rPr lang="en-US" smtClean="0"/>
              <a:t>37</a:t>
            </a:fld>
            <a:endParaRPr lang="en-US"/>
          </a:p>
        </p:txBody>
      </p:sp>
      <p:cxnSp>
        <p:nvCxnSpPr>
          <p:cNvPr id="15" name="Straight Connector 14">
            <a:extLst>
              <a:ext uri="{FF2B5EF4-FFF2-40B4-BE49-F238E27FC236}">
                <a16:creationId xmlns:a16="http://schemas.microsoft.com/office/drawing/2014/main" id="{412E9ECB-D59E-1D41-9309-9158E343BAB5}"/>
              </a:ext>
            </a:extLst>
          </p:cNvPr>
          <p:cNvCxnSpPr>
            <a:cxnSpLocks/>
          </p:cNvCxnSpPr>
          <p:nvPr/>
        </p:nvCxnSpPr>
        <p:spPr>
          <a:xfrm>
            <a:off x="4067944" y="3861048"/>
            <a:ext cx="0" cy="115212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65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20688"/>
          </a:xfrm>
        </p:spPr>
        <p:txBody>
          <a:bodyPr>
            <a:normAutofit/>
          </a:bodyPr>
          <a:lstStyle/>
          <a:p>
            <a:pPr algn="ctr"/>
            <a:r>
              <a:rPr lang="en-AU" sz="3200" dirty="0"/>
              <a:t>Characteristics of the mean</a:t>
            </a:r>
          </a:p>
        </p:txBody>
      </p:sp>
      <p:sp>
        <p:nvSpPr>
          <p:cNvPr id="3" name="Content Placeholder 2"/>
          <p:cNvSpPr>
            <a:spLocks noGrp="1"/>
          </p:cNvSpPr>
          <p:nvPr>
            <p:ph idx="1"/>
          </p:nvPr>
        </p:nvSpPr>
        <p:spPr>
          <a:xfrm>
            <a:off x="251520" y="764704"/>
            <a:ext cx="8712968" cy="3528392"/>
          </a:xfrm>
          <a:solidFill>
            <a:schemeClr val="bg1"/>
          </a:solidFill>
        </p:spPr>
        <p:txBody>
          <a:bodyPr>
            <a:noAutofit/>
          </a:bodyPr>
          <a:lstStyle/>
          <a:p>
            <a:pPr marL="0" indent="0">
              <a:buNone/>
            </a:pPr>
            <a:r>
              <a:rPr lang="en-US" altLang="en-US" sz="2000" dirty="0"/>
              <a:t>Every score in the distribution contributes</a:t>
            </a:r>
          </a:p>
          <a:p>
            <a:pPr marL="0" indent="0">
              <a:buNone/>
            </a:pPr>
            <a:r>
              <a:rPr lang="en-US" altLang="en-US" sz="2000" dirty="0"/>
              <a:t> </a:t>
            </a:r>
          </a:p>
          <a:p>
            <a:pPr>
              <a:buFont typeface="Arial" panose="020B0604020202020204" pitchFamily="34" charset="0"/>
              <a:buChar char="»"/>
            </a:pPr>
            <a:r>
              <a:rPr lang="en-US" altLang="en-US" sz="2000" dirty="0"/>
              <a:t>every score adds to the total (</a:t>
            </a:r>
            <a:r>
              <a:rPr lang="en-US" altLang="en-US" sz="2000" dirty="0">
                <a:latin typeface="Symbol" panose="05050102010706020507" pitchFamily="18" charset="2"/>
              </a:rPr>
              <a:t>S</a:t>
            </a:r>
            <a:r>
              <a:rPr lang="en-US" altLang="en-US" sz="2000" i="1" dirty="0"/>
              <a:t>X</a:t>
            </a:r>
            <a:r>
              <a:rPr lang="en-US" altLang="en-US" sz="2000" dirty="0"/>
              <a:t>) and every score contributes one point to the number of scores (</a:t>
            </a:r>
            <a:r>
              <a:rPr lang="en-US" altLang="en-US" sz="2000" i="1" dirty="0"/>
              <a:t>n</a:t>
            </a:r>
            <a:r>
              <a:rPr lang="en-US" altLang="en-US" sz="2000" dirty="0"/>
              <a:t>)</a:t>
            </a:r>
          </a:p>
          <a:p>
            <a:pPr>
              <a:buFont typeface="Arial" panose="020B0604020202020204" pitchFamily="34" charset="0"/>
              <a:buChar char="»"/>
            </a:pPr>
            <a:endParaRPr lang="en-US" altLang="en-US" sz="1200" dirty="0"/>
          </a:p>
          <a:p>
            <a:pPr>
              <a:buFont typeface="Arial" panose="020B0604020202020204" pitchFamily="34" charset="0"/>
              <a:buChar char="»"/>
            </a:pPr>
            <a:r>
              <a:rPr lang="en-US" altLang="en-US" sz="2000" dirty="0"/>
              <a:t>changing the value of any score will change the mean</a:t>
            </a:r>
          </a:p>
          <a:p>
            <a:pPr>
              <a:buFont typeface="Arial" panose="020B0604020202020204" pitchFamily="34" charset="0"/>
              <a:buChar char="»"/>
            </a:pPr>
            <a:endParaRPr lang="en-US" altLang="en-US" sz="1200" dirty="0"/>
          </a:p>
          <a:p>
            <a:pPr>
              <a:buFont typeface="Arial" panose="020B0604020202020204" pitchFamily="34" charset="0"/>
              <a:buChar char="»"/>
            </a:pPr>
            <a:r>
              <a:rPr lang="en-US" altLang="en-US" sz="2000" dirty="0"/>
              <a:t>adding a new score to a distribution, or removing an existing score, will usually change the mean </a:t>
            </a:r>
          </a:p>
          <a:p>
            <a:pPr lvl="2"/>
            <a:r>
              <a:rPr lang="en-US" altLang="en-US" sz="2000" dirty="0"/>
              <a:t>The exception is when the new score [or the removed score] is exactly equal to the mean </a:t>
            </a:r>
          </a:p>
          <a:p>
            <a:pPr marL="304800" lvl="2" indent="0">
              <a:buNone/>
            </a:pPr>
            <a:endParaRPr lang="en-US" altLang="en-US" sz="2000" dirty="0"/>
          </a:p>
        </p:txBody>
      </p:sp>
      <p:sp>
        <p:nvSpPr>
          <p:cNvPr id="5" name="Rectangle 4">
            <a:extLst>
              <a:ext uri="{FF2B5EF4-FFF2-40B4-BE49-F238E27FC236}">
                <a16:creationId xmlns:a16="http://schemas.microsoft.com/office/drawing/2014/main" id="{F32C1478-96F9-3D44-ACD9-AE32FBC1F2CA}"/>
              </a:ext>
            </a:extLst>
          </p:cNvPr>
          <p:cNvSpPr/>
          <p:nvPr/>
        </p:nvSpPr>
        <p:spPr>
          <a:xfrm>
            <a:off x="251520" y="4454624"/>
            <a:ext cx="2592288" cy="1200329"/>
          </a:xfrm>
          <a:prstGeom prst="rect">
            <a:avLst/>
          </a:prstGeom>
          <a:solidFill>
            <a:schemeClr val="bg1"/>
          </a:solidFill>
        </p:spPr>
        <p:txBody>
          <a:bodyPr wrap="square">
            <a:spAutoFit/>
          </a:bodyPr>
          <a:lstStyle/>
          <a:p>
            <a:pPr marL="304800" lvl="2" indent="0">
              <a:buNone/>
            </a:pPr>
            <a:r>
              <a:rPr lang="en-US" altLang="en-US" sz="2400" dirty="0">
                <a:solidFill>
                  <a:schemeClr val="tx2"/>
                </a:solidFill>
              </a:rPr>
              <a:t>X=1, 2, 6, 6, 10</a:t>
            </a:r>
          </a:p>
          <a:p>
            <a:pPr marL="304800" lvl="2" indent="0">
              <a:buNone/>
            </a:pPr>
            <a:r>
              <a:rPr lang="el-GR" sz="2400" dirty="0">
                <a:solidFill>
                  <a:schemeClr val="tx2"/>
                </a:solidFill>
              </a:rPr>
              <a:t>Σ</a:t>
            </a:r>
            <a:r>
              <a:rPr lang="en-AU" sz="2400" dirty="0">
                <a:solidFill>
                  <a:schemeClr val="tx2"/>
                </a:solidFill>
              </a:rPr>
              <a:t>X=25 n=5</a:t>
            </a:r>
            <a:endParaRPr lang="en-US" altLang="en-US" sz="2400" dirty="0">
              <a:solidFill>
                <a:schemeClr val="tx2"/>
              </a:solidFill>
            </a:endParaRPr>
          </a:p>
          <a:p>
            <a:pPr marL="304800" lvl="2" indent="0">
              <a:buNone/>
            </a:pPr>
            <a:r>
              <a:rPr lang="en-US" altLang="en-US" sz="2400" dirty="0">
                <a:solidFill>
                  <a:schemeClr val="tx2"/>
                </a:solidFill>
              </a:rPr>
              <a:t>M=5	</a:t>
            </a:r>
          </a:p>
        </p:txBody>
      </p:sp>
      <p:sp>
        <p:nvSpPr>
          <p:cNvPr id="6" name="Rectangle 5">
            <a:extLst>
              <a:ext uri="{FF2B5EF4-FFF2-40B4-BE49-F238E27FC236}">
                <a16:creationId xmlns:a16="http://schemas.microsoft.com/office/drawing/2014/main" id="{120828DA-1B7C-B94F-B649-76DDD1D06B38}"/>
              </a:ext>
            </a:extLst>
          </p:cNvPr>
          <p:cNvSpPr/>
          <p:nvPr/>
        </p:nvSpPr>
        <p:spPr>
          <a:xfrm>
            <a:off x="3275856" y="4454624"/>
            <a:ext cx="2376264" cy="1200329"/>
          </a:xfrm>
          <a:prstGeom prst="rect">
            <a:avLst/>
          </a:prstGeom>
          <a:solidFill>
            <a:schemeClr val="bg1"/>
          </a:solidFill>
        </p:spPr>
        <p:txBody>
          <a:bodyPr wrap="square">
            <a:spAutoFit/>
          </a:bodyPr>
          <a:lstStyle/>
          <a:p>
            <a:pPr marL="6350" lvl="2">
              <a:buNone/>
            </a:pPr>
            <a:r>
              <a:rPr lang="en-US" altLang="en-US" sz="2400" dirty="0">
                <a:solidFill>
                  <a:schemeClr val="tx2"/>
                </a:solidFill>
              </a:rPr>
              <a:t>X=1, 2, </a:t>
            </a:r>
            <a:r>
              <a:rPr lang="en-US" altLang="en-US" sz="2400" dirty="0">
                <a:solidFill>
                  <a:srgbClr val="FF0000"/>
                </a:solidFill>
              </a:rPr>
              <a:t>5</a:t>
            </a:r>
            <a:r>
              <a:rPr lang="en-US" altLang="en-US" sz="2400" dirty="0">
                <a:solidFill>
                  <a:schemeClr val="tx2"/>
                </a:solidFill>
              </a:rPr>
              <a:t>, 6, 6, 10</a:t>
            </a:r>
          </a:p>
          <a:p>
            <a:pPr marL="6350" lvl="2"/>
            <a:r>
              <a:rPr lang="el-GR" sz="2400" dirty="0">
                <a:solidFill>
                  <a:schemeClr val="tx2"/>
                </a:solidFill>
              </a:rPr>
              <a:t>Σ</a:t>
            </a:r>
            <a:r>
              <a:rPr lang="en-AU" sz="2400" dirty="0">
                <a:solidFill>
                  <a:schemeClr val="tx2"/>
                </a:solidFill>
              </a:rPr>
              <a:t>X=30 n=6</a:t>
            </a:r>
            <a:endParaRPr lang="en-US" altLang="en-US" sz="2400" dirty="0">
              <a:solidFill>
                <a:schemeClr val="tx2"/>
              </a:solidFill>
            </a:endParaRPr>
          </a:p>
          <a:p>
            <a:pPr marL="6350" lvl="2">
              <a:buNone/>
            </a:pPr>
            <a:r>
              <a:rPr lang="en-US" altLang="en-US" sz="2400" dirty="0">
                <a:solidFill>
                  <a:schemeClr val="tx2"/>
                </a:solidFill>
              </a:rPr>
              <a:t>M=5</a:t>
            </a:r>
            <a:endParaRPr lang="en-US" dirty="0">
              <a:solidFill>
                <a:schemeClr val="tx2"/>
              </a:solidFill>
            </a:endParaRPr>
          </a:p>
        </p:txBody>
      </p:sp>
      <p:sp>
        <p:nvSpPr>
          <p:cNvPr id="7" name="Slide Number Placeholder 6">
            <a:extLst>
              <a:ext uri="{FF2B5EF4-FFF2-40B4-BE49-F238E27FC236}">
                <a16:creationId xmlns:a16="http://schemas.microsoft.com/office/drawing/2014/main" id="{4283E110-8B2A-DA4A-BF3F-130CBE1CA7EF}"/>
              </a:ext>
            </a:extLst>
          </p:cNvPr>
          <p:cNvSpPr>
            <a:spLocks noGrp="1"/>
          </p:cNvSpPr>
          <p:nvPr>
            <p:ph type="sldNum" sz="quarter" idx="11"/>
          </p:nvPr>
        </p:nvSpPr>
        <p:spPr/>
        <p:txBody>
          <a:bodyPr/>
          <a:lstStyle/>
          <a:p>
            <a:fld id="{5364DB99-64BC-DB4A-AD53-785AA9A01BB3}" type="slidenum">
              <a:rPr lang="en-US" smtClean="0"/>
              <a:t>38</a:t>
            </a:fld>
            <a:endParaRPr lang="en-US"/>
          </a:p>
        </p:txBody>
      </p:sp>
    </p:spTree>
    <p:extLst>
      <p:ext uri="{BB962C8B-B14F-4D97-AF65-F5344CB8AC3E}">
        <p14:creationId xmlns:p14="http://schemas.microsoft.com/office/powerpoint/2010/main" val="17473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20688"/>
          </a:xfrm>
        </p:spPr>
        <p:txBody>
          <a:bodyPr>
            <a:normAutofit/>
          </a:bodyPr>
          <a:lstStyle/>
          <a:p>
            <a:pPr algn="ctr"/>
            <a:r>
              <a:rPr lang="en-AU" sz="3200" dirty="0"/>
              <a:t>Characteristics of the mean</a:t>
            </a:r>
          </a:p>
        </p:txBody>
      </p:sp>
      <p:sp>
        <p:nvSpPr>
          <p:cNvPr id="3" name="Content Placeholder 2"/>
          <p:cNvSpPr>
            <a:spLocks noGrp="1"/>
          </p:cNvSpPr>
          <p:nvPr>
            <p:ph idx="1"/>
          </p:nvPr>
        </p:nvSpPr>
        <p:spPr>
          <a:xfrm>
            <a:off x="251520" y="764704"/>
            <a:ext cx="8712968" cy="5616624"/>
          </a:xfrm>
          <a:solidFill>
            <a:schemeClr val="bg1"/>
          </a:solidFill>
        </p:spPr>
        <p:txBody>
          <a:bodyPr>
            <a:noAutofit/>
          </a:bodyPr>
          <a:lstStyle/>
          <a:p>
            <a:pPr marL="0" indent="0">
              <a:buNone/>
            </a:pPr>
            <a:r>
              <a:rPr lang="en-US" altLang="en-US" sz="2000" dirty="0"/>
              <a:t>Every score in the distribution contributes</a:t>
            </a:r>
          </a:p>
          <a:p>
            <a:pPr marL="0" indent="0">
              <a:buNone/>
            </a:pPr>
            <a:r>
              <a:rPr lang="en-US" altLang="en-US" sz="2000" dirty="0"/>
              <a:t> </a:t>
            </a:r>
          </a:p>
          <a:p>
            <a:pPr>
              <a:buFont typeface="Arial" panose="020B0604020202020204" pitchFamily="34" charset="0"/>
              <a:buChar char="»"/>
            </a:pPr>
            <a:r>
              <a:rPr lang="en-US" altLang="en-US" sz="2000" dirty="0"/>
              <a:t>if a constant [same] value is added to every score in a distribution, the same constant will be added to the mean </a:t>
            </a:r>
          </a:p>
          <a:p>
            <a:pPr lvl="2"/>
            <a:r>
              <a:rPr lang="en-US" altLang="en-US" sz="2000" dirty="0"/>
              <a:t>Similarly, if you subtract a constant from every score, the same constant will be subtracted from the mean </a:t>
            </a:r>
          </a:p>
          <a:p>
            <a:pPr lvl="2"/>
            <a:endParaRPr lang="en-US" altLang="en-US" sz="2000" dirty="0"/>
          </a:p>
          <a:p>
            <a:pPr lvl="2"/>
            <a:endParaRPr lang="en-US" altLang="en-US" sz="2000" dirty="0"/>
          </a:p>
          <a:p>
            <a:pPr lvl="2"/>
            <a:endParaRPr lang="en-US" altLang="en-US" sz="2000" dirty="0"/>
          </a:p>
          <a:p>
            <a:pPr lvl="2"/>
            <a:endParaRPr lang="en-US" altLang="en-US" sz="2000" dirty="0"/>
          </a:p>
          <a:p>
            <a:pPr lvl="2"/>
            <a:endParaRPr lang="en-US" altLang="en-US" sz="2000" dirty="0"/>
          </a:p>
          <a:p>
            <a:pPr>
              <a:buFont typeface="Arial" panose="020B0604020202020204" pitchFamily="34" charset="0"/>
              <a:buChar char="»"/>
            </a:pPr>
            <a:r>
              <a:rPr lang="en-US" altLang="en-US" sz="2000" dirty="0"/>
              <a:t>if every score in a distribution is multiplied [or divided] by a constant value, the mean will change in the same way </a:t>
            </a:r>
            <a:endParaRPr lang="en-AU" sz="2000" dirty="0"/>
          </a:p>
        </p:txBody>
      </p:sp>
      <p:sp>
        <p:nvSpPr>
          <p:cNvPr id="5" name="Rectangle 4">
            <a:extLst>
              <a:ext uri="{FF2B5EF4-FFF2-40B4-BE49-F238E27FC236}">
                <a16:creationId xmlns:a16="http://schemas.microsoft.com/office/drawing/2014/main" id="{51FCC8C6-7C1D-5346-ACA0-02750F655C3D}"/>
              </a:ext>
            </a:extLst>
          </p:cNvPr>
          <p:cNvSpPr/>
          <p:nvPr/>
        </p:nvSpPr>
        <p:spPr>
          <a:xfrm>
            <a:off x="3059832" y="3068960"/>
            <a:ext cx="5112568" cy="1569660"/>
          </a:xfrm>
          <a:prstGeom prst="rect">
            <a:avLst/>
          </a:prstGeom>
          <a:solidFill>
            <a:schemeClr val="bg1"/>
          </a:solidFill>
        </p:spPr>
        <p:txBody>
          <a:bodyPr wrap="square">
            <a:spAutoFit/>
          </a:bodyPr>
          <a:lstStyle/>
          <a:p>
            <a:pPr marL="304800" lvl="2" indent="0">
              <a:buNone/>
            </a:pPr>
            <a:r>
              <a:rPr lang="en-US" altLang="en-US" sz="2400" dirty="0">
                <a:solidFill>
                  <a:schemeClr val="tx2"/>
                </a:solidFill>
              </a:rPr>
              <a:t>X=(1</a:t>
            </a:r>
            <a:r>
              <a:rPr lang="en-US" altLang="en-US" sz="2400" dirty="0">
                <a:solidFill>
                  <a:srgbClr val="FF0000"/>
                </a:solidFill>
              </a:rPr>
              <a:t>+1</a:t>
            </a:r>
            <a:r>
              <a:rPr lang="en-US" altLang="en-US" sz="2400" dirty="0">
                <a:solidFill>
                  <a:schemeClr val="tx2"/>
                </a:solidFill>
              </a:rPr>
              <a:t>), (2</a:t>
            </a:r>
            <a:r>
              <a:rPr lang="en-US" altLang="en-US" sz="2400" dirty="0">
                <a:solidFill>
                  <a:srgbClr val="FF0000"/>
                </a:solidFill>
              </a:rPr>
              <a:t>+1</a:t>
            </a:r>
            <a:r>
              <a:rPr lang="en-US" altLang="en-US" sz="2400" dirty="0">
                <a:solidFill>
                  <a:schemeClr val="tx2"/>
                </a:solidFill>
              </a:rPr>
              <a:t>), (6</a:t>
            </a:r>
            <a:r>
              <a:rPr lang="en-US" altLang="en-US" sz="2400" dirty="0">
                <a:solidFill>
                  <a:srgbClr val="FF0000"/>
                </a:solidFill>
              </a:rPr>
              <a:t>+1</a:t>
            </a:r>
            <a:r>
              <a:rPr lang="en-US" altLang="en-US" sz="2400" dirty="0">
                <a:solidFill>
                  <a:schemeClr val="tx2"/>
                </a:solidFill>
              </a:rPr>
              <a:t>), (6</a:t>
            </a:r>
            <a:r>
              <a:rPr lang="en-US" altLang="en-US" sz="2400" dirty="0">
                <a:solidFill>
                  <a:srgbClr val="FF0000"/>
                </a:solidFill>
              </a:rPr>
              <a:t>+1</a:t>
            </a:r>
            <a:r>
              <a:rPr lang="en-US" altLang="en-US" sz="2400" dirty="0">
                <a:solidFill>
                  <a:schemeClr val="tx2"/>
                </a:solidFill>
              </a:rPr>
              <a:t>), (10</a:t>
            </a:r>
            <a:r>
              <a:rPr lang="en-US" altLang="en-US" sz="2400" dirty="0">
                <a:solidFill>
                  <a:srgbClr val="FF0000"/>
                </a:solidFill>
              </a:rPr>
              <a:t>+1</a:t>
            </a:r>
            <a:r>
              <a:rPr lang="en-US" altLang="en-US" sz="2400" dirty="0">
                <a:solidFill>
                  <a:schemeClr val="tx2"/>
                </a:solidFill>
              </a:rPr>
              <a:t>)</a:t>
            </a:r>
          </a:p>
          <a:p>
            <a:pPr marL="304800" lvl="2" indent="0">
              <a:buNone/>
            </a:pPr>
            <a:r>
              <a:rPr lang="en-US" altLang="en-US" sz="2400" dirty="0">
                <a:solidFill>
                  <a:schemeClr val="tx2"/>
                </a:solidFill>
              </a:rPr>
              <a:t>X=2, 3, 7, 7, 11</a:t>
            </a:r>
          </a:p>
          <a:p>
            <a:pPr marL="304800" lvl="2"/>
            <a:r>
              <a:rPr lang="el-GR" sz="2400" dirty="0">
                <a:solidFill>
                  <a:schemeClr val="tx2"/>
                </a:solidFill>
              </a:rPr>
              <a:t>Σ</a:t>
            </a:r>
            <a:r>
              <a:rPr lang="en-AU" sz="2400" dirty="0">
                <a:solidFill>
                  <a:schemeClr val="tx2"/>
                </a:solidFill>
              </a:rPr>
              <a:t>X=30 n=5</a:t>
            </a:r>
            <a:endParaRPr lang="en-US" altLang="en-US" sz="2400" dirty="0">
              <a:solidFill>
                <a:schemeClr val="tx2"/>
              </a:solidFill>
            </a:endParaRPr>
          </a:p>
          <a:p>
            <a:pPr marL="304800" lvl="2" indent="0">
              <a:buNone/>
            </a:pPr>
            <a:r>
              <a:rPr lang="en-US" altLang="en-US" sz="2400" dirty="0">
                <a:solidFill>
                  <a:schemeClr val="tx2"/>
                </a:solidFill>
              </a:rPr>
              <a:t>M=6</a:t>
            </a:r>
          </a:p>
        </p:txBody>
      </p:sp>
      <p:sp>
        <p:nvSpPr>
          <p:cNvPr id="6" name="Rectangle 5">
            <a:extLst>
              <a:ext uri="{FF2B5EF4-FFF2-40B4-BE49-F238E27FC236}">
                <a16:creationId xmlns:a16="http://schemas.microsoft.com/office/drawing/2014/main" id="{9C831BFB-2DD9-ED4F-9436-47B359B7DAD8}"/>
              </a:ext>
            </a:extLst>
          </p:cNvPr>
          <p:cNvSpPr/>
          <p:nvPr/>
        </p:nvSpPr>
        <p:spPr>
          <a:xfrm>
            <a:off x="251520" y="3068960"/>
            <a:ext cx="2592288" cy="1200329"/>
          </a:xfrm>
          <a:prstGeom prst="rect">
            <a:avLst/>
          </a:prstGeom>
          <a:solidFill>
            <a:schemeClr val="bg1"/>
          </a:solidFill>
        </p:spPr>
        <p:txBody>
          <a:bodyPr wrap="square">
            <a:spAutoFit/>
          </a:bodyPr>
          <a:lstStyle/>
          <a:p>
            <a:pPr marL="304800" lvl="2" indent="0">
              <a:buNone/>
            </a:pPr>
            <a:r>
              <a:rPr lang="en-US" altLang="en-US" sz="2400" dirty="0">
                <a:solidFill>
                  <a:schemeClr val="tx2"/>
                </a:solidFill>
              </a:rPr>
              <a:t>X=1, 2, 6, 6, 10</a:t>
            </a:r>
          </a:p>
          <a:p>
            <a:pPr marL="304800" lvl="2" indent="0">
              <a:buNone/>
            </a:pPr>
            <a:r>
              <a:rPr lang="el-GR" sz="2400" dirty="0">
                <a:solidFill>
                  <a:schemeClr val="tx2"/>
                </a:solidFill>
              </a:rPr>
              <a:t>Σ</a:t>
            </a:r>
            <a:r>
              <a:rPr lang="en-AU" sz="2400" dirty="0">
                <a:solidFill>
                  <a:schemeClr val="tx2"/>
                </a:solidFill>
              </a:rPr>
              <a:t>X=25 n=5</a:t>
            </a:r>
            <a:endParaRPr lang="en-US" altLang="en-US" sz="2400" dirty="0">
              <a:solidFill>
                <a:schemeClr val="tx2"/>
              </a:solidFill>
            </a:endParaRPr>
          </a:p>
          <a:p>
            <a:pPr marL="304800" lvl="2" indent="0">
              <a:buNone/>
            </a:pPr>
            <a:r>
              <a:rPr lang="en-US" altLang="en-US" sz="2400" dirty="0">
                <a:solidFill>
                  <a:schemeClr val="tx2"/>
                </a:solidFill>
              </a:rPr>
              <a:t>M=5	</a:t>
            </a:r>
          </a:p>
        </p:txBody>
      </p:sp>
      <p:sp>
        <p:nvSpPr>
          <p:cNvPr id="7" name="Rectangle 6">
            <a:extLst>
              <a:ext uri="{FF2B5EF4-FFF2-40B4-BE49-F238E27FC236}">
                <a16:creationId xmlns:a16="http://schemas.microsoft.com/office/drawing/2014/main" id="{FE195F95-A340-DD48-AB55-FF8983B109E5}"/>
              </a:ext>
            </a:extLst>
          </p:cNvPr>
          <p:cNvSpPr/>
          <p:nvPr/>
        </p:nvSpPr>
        <p:spPr>
          <a:xfrm>
            <a:off x="326921" y="5428294"/>
            <a:ext cx="3168352" cy="830997"/>
          </a:xfrm>
          <a:prstGeom prst="rect">
            <a:avLst/>
          </a:prstGeom>
          <a:solidFill>
            <a:schemeClr val="bg1"/>
          </a:solidFill>
        </p:spPr>
        <p:txBody>
          <a:bodyPr wrap="square">
            <a:spAutoFit/>
          </a:bodyPr>
          <a:lstStyle/>
          <a:p>
            <a:pPr marL="304800" lvl="2"/>
            <a:r>
              <a:rPr lang="en-US" altLang="en-US" sz="2400" dirty="0">
                <a:solidFill>
                  <a:schemeClr val="tx2"/>
                </a:solidFill>
              </a:rPr>
              <a:t>X=1, 2, 6, 6, 10  M=5</a:t>
            </a:r>
            <a:br>
              <a:rPr lang="en-US" altLang="en-US" sz="2400" dirty="0">
                <a:solidFill>
                  <a:schemeClr val="tx2"/>
                </a:solidFill>
              </a:rPr>
            </a:br>
            <a:r>
              <a:rPr lang="en-US" altLang="en-US" sz="2400" dirty="0">
                <a:solidFill>
                  <a:schemeClr val="tx2"/>
                </a:solidFill>
              </a:rPr>
              <a:t>Multiply every X by 2</a:t>
            </a:r>
          </a:p>
        </p:txBody>
      </p:sp>
      <p:sp>
        <p:nvSpPr>
          <p:cNvPr id="8" name="Slide Number Placeholder 7">
            <a:extLst>
              <a:ext uri="{FF2B5EF4-FFF2-40B4-BE49-F238E27FC236}">
                <a16:creationId xmlns:a16="http://schemas.microsoft.com/office/drawing/2014/main" id="{C5F6E956-29C7-4D41-B7E8-E7C0960E9F17}"/>
              </a:ext>
            </a:extLst>
          </p:cNvPr>
          <p:cNvSpPr>
            <a:spLocks noGrp="1"/>
          </p:cNvSpPr>
          <p:nvPr>
            <p:ph type="sldNum" sz="quarter" idx="11"/>
          </p:nvPr>
        </p:nvSpPr>
        <p:spPr/>
        <p:txBody>
          <a:bodyPr/>
          <a:lstStyle/>
          <a:p>
            <a:fld id="{5364DB99-64BC-DB4A-AD53-785AA9A01BB3}" type="slidenum">
              <a:rPr lang="en-US" smtClean="0"/>
              <a:t>39</a:t>
            </a:fld>
            <a:endParaRPr lang="en-US"/>
          </a:p>
        </p:txBody>
      </p:sp>
      <p:sp>
        <p:nvSpPr>
          <p:cNvPr id="9" name="Rectangle 8">
            <a:extLst>
              <a:ext uri="{FF2B5EF4-FFF2-40B4-BE49-F238E27FC236}">
                <a16:creationId xmlns:a16="http://schemas.microsoft.com/office/drawing/2014/main" id="{353EF37E-4208-D342-9C09-12619A37D0E5}"/>
              </a:ext>
            </a:extLst>
          </p:cNvPr>
          <p:cNvSpPr/>
          <p:nvPr/>
        </p:nvSpPr>
        <p:spPr>
          <a:xfrm>
            <a:off x="3635896" y="5428293"/>
            <a:ext cx="3092953" cy="830997"/>
          </a:xfrm>
          <a:prstGeom prst="rect">
            <a:avLst/>
          </a:prstGeom>
          <a:solidFill>
            <a:schemeClr val="bg1"/>
          </a:solidFill>
        </p:spPr>
        <p:txBody>
          <a:bodyPr wrap="square">
            <a:spAutoFit/>
          </a:bodyPr>
          <a:lstStyle/>
          <a:p>
            <a:pPr marL="304800" lvl="2"/>
            <a:r>
              <a:rPr lang="en-US" altLang="en-US" sz="2400" dirty="0">
                <a:solidFill>
                  <a:schemeClr val="tx2"/>
                </a:solidFill>
              </a:rPr>
              <a:t>X=2, 4, 12, 12, 20    </a:t>
            </a:r>
          </a:p>
          <a:p>
            <a:pPr marL="304800" lvl="2"/>
            <a:r>
              <a:rPr lang="el-GR" sz="2400" dirty="0">
                <a:solidFill>
                  <a:schemeClr val="tx2"/>
                </a:solidFill>
              </a:rPr>
              <a:t>Σ</a:t>
            </a:r>
            <a:r>
              <a:rPr lang="en-AU" sz="2400" dirty="0">
                <a:solidFill>
                  <a:schemeClr val="tx2"/>
                </a:solidFill>
              </a:rPr>
              <a:t>X=50   n=5    </a:t>
            </a:r>
            <a:r>
              <a:rPr lang="en-US" altLang="en-US" sz="2400" dirty="0">
                <a:solidFill>
                  <a:schemeClr val="tx2"/>
                </a:solidFill>
              </a:rPr>
              <a:t>M=10</a:t>
            </a:r>
          </a:p>
        </p:txBody>
      </p:sp>
    </p:spTree>
    <p:extLst>
      <p:ext uri="{BB962C8B-B14F-4D97-AF65-F5344CB8AC3E}">
        <p14:creationId xmlns:p14="http://schemas.microsoft.com/office/powerpoint/2010/main" val="81255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7564" y="1412776"/>
            <a:ext cx="7848872" cy="1323439"/>
          </a:xfrm>
          <a:prstGeom prst="rect">
            <a:avLst/>
          </a:prstGeom>
          <a:solidFill>
            <a:schemeClr val="bg1"/>
          </a:solidFill>
        </p:spPr>
        <p:txBody>
          <a:bodyPr wrap="square" rtlCol="0">
            <a:spAutoFit/>
          </a:bodyPr>
          <a:lstStyle/>
          <a:p>
            <a:pPr algn="ctr"/>
            <a:r>
              <a:rPr lang="en-US" sz="8000" dirty="0">
                <a:solidFill>
                  <a:schemeClr val="tx2"/>
                </a:solidFill>
              </a:rPr>
              <a:t>STA10003 Week 2</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259632" y="3429000"/>
            <a:ext cx="6624736" cy="1323438"/>
          </a:xfrm>
          <a:solidFill>
            <a:schemeClr val="bg1"/>
          </a:solidFill>
        </p:spPr>
        <p:txBody>
          <a:bodyPr>
            <a:normAutofit fontScale="90000"/>
          </a:bodyPr>
          <a:lstStyle/>
          <a:p>
            <a:pPr algn="ctr"/>
            <a:r>
              <a:rPr lang="en-AU" sz="4800" dirty="0">
                <a:solidFill>
                  <a:schemeClr val="tx2"/>
                </a:solidFill>
              </a:rPr>
              <a:t>Part 1: Week 1 Revision &amp; Frequency Distributions</a:t>
            </a:r>
          </a:p>
        </p:txBody>
      </p:sp>
    </p:spTree>
    <p:extLst>
      <p:ext uri="{BB962C8B-B14F-4D97-AF65-F5344CB8AC3E}">
        <p14:creationId xmlns:p14="http://schemas.microsoft.com/office/powerpoint/2010/main" val="3146163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Freeform 6"/>
          <p:cNvSpPr>
            <a:spLocks/>
          </p:cNvSpPr>
          <p:nvPr/>
        </p:nvSpPr>
        <p:spPr bwMode="auto">
          <a:xfrm>
            <a:off x="536575" y="6756400"/>
            <a:ext cx="14288" cy="12700"/>
          </a:xfrm>
          <a:custGeom>
            <a:avLst/>
            <a:gdLst>
              <a:gd name="T0" fmla="*/ 22682990 w 9"/>
              <a:gd name="T1" fmla="*/ 20161247 h 8"/>
              <a:gd name="T2" fmla="*/ 0 w 9"/>
              <a:gd name="T3" fmla="*/ 0 h 8"/>
              <a:gd name="T4" fmla="*/ 0 w 9"/>
              <a:gd name="T5" fmla="*/ 20161247 h 8"/>
              <a:gd name="T6" fmla="*/ 22682990 w 9"/>
              <a:gd name="T7" fmla="*/ 20161247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9" y="8"/>
                </a:moveTo>
                <a:lnTo>
                  <a:pt x="0" y="0"/>
                </a:lnTo>
                <a:lnTo>
                  <a:pt x="0" y="8"/>
                </a:lnTo>
                <a:lnTo>
                  <a:pt x="9" y="8"/>
                </a:lnTo>
                <a:close/>
              </a:path>
            </a:pathLst>
          </a:custGeom>
          <a:solidFill>
            <a:srgbClr val="000000"/>
          </a:solidFill>
          <a:ln w="9525">
            <a:noFill/>
            <a:round/>
            <a:headEnd/>
            <a:tailEnd/>
          </a:ln>
        </p:spPr>
        <p:txBody>
          <a:bodyPr/>
          <a:lstStyle/>
          <a:p>
            <a:endParaRPr lang="en-AU"/>
          </a:p>
        </p:txBody>
      </p:sp>
      <p:sp>
        <p:nvSpPr>
          <p:cNvPr id="31752" name="Freeform 7"/>
          <p:cNvSpPr>
            <a:spLocks/>
          </p:cNvSpPr>
          <p:nvPr/>
        </p:nvSpPr>
        <p:spPr bwMode="auto">
          <a:xfrm>
            <a:off x="536575" y="6756400"/>
            <a:ext cx="14288" cy="12700"/>
          </a:xfrm>
          <a:custGeom>
            <a:avLst/>
            <a:gdLst>
              <a:gd name="T0" fmla="*/ 0 w 9"/>
              <a:gd name="T1" fmla="*/ 0 h 8"/>
              <a:gd name="T2" fmla="*/ 22682990 w 9"/>
              <a:gd name="T3" fmla="*/ 0 h 8"/>
              <a:gd name="T4" fmla="*/ 22682990 w 9"/>
              <a:gd name="T5" fmla="*/ 20161247 h 8"/>
              <a:gd name="T6" fmla="*/ 0 w 9"/>
              <a:gd name="T7" fmla="*/ 0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0"/>
                </a:moveTo>
                <a:lnTo>
                  <a:pt x="9" y="0"/>
                </a:lnTo>
                <a:lnTo>
                  <a:pt x="9" y="8"/>
                </a:lnTo>
                <a:lnTo>
                  <a:pt x="0" y="0"/>
                </a:lnTo>
                <a:close/>
              </a:path>
            </a:pathLst>
          </a:custGeom>
          <a:solidFill>
            <a:srgbClr val="000000"/>
          </a:solidFill>
          <a:ln w="9525">
            <a:noFill/>
            <a:round/>
            <a:headEnd/>
            <a:tailEnd/>
          </a:ln>
        </p:spPr>
        <p:txBody>
          <a:bodyPr/>
          <a:lstStyle/>
          <a:p>
            <a:endParaRPr lang="en-AU"/>
          </a:p>
        </p:txBody>
      </p:sp>
      <p:sp>
        <p:nvSpPr>
          <p:cNvPr id="31753" name="Freeform 8"/>
          <p:cNvSpPr>
            <a:spLocks/>
          </p:cNvSpPr>
          <p:nvPr/>
        </p:nvSpPr>
        <p:spPr bwMode="auto">
          <a:xfrm>
            <a:off x="2565400" y="6764338"/>
            <a:ext cx="14288" cy="9525"/>
          </a:xfrm>
          <a:custGeom>
            <a:avLst/>
            <a:gdLst>
              <a:gd name="T0" fmla="*/ 0 w 9"/>
              <a:gd name="T1" fmla="*/ 15120939 h 6"/>
              <a:gd name="T2" fmla="*/ 22682990 w 9"/>
              <a:gd name="T3" fmla="*/ 0 h 6"/>
              <a:gd name="T4" fmla="*/ 0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0"/>
                </a:lnTo>
                <a:lnTo>
                  <a:pt x="0" y="0"/>
                </a:lnTo>
                <a:lnTo>
                  <a:pt x="0" y="6"/>
                </a:lnTo>
                <a:close/>
              </a:path>
            </a:pathLst>
          </a:custGeom>
          <a:solidFill>
            <a:srgbClr val="000000"/>
          </a:solidFill>
          <a:ln w="9525">
            <a:noFill/>
            <a:round/>
            <a:headEnd/>
            <a:tailEnd/>
          </a:ln>
        </p:spPr>
        <p:txBody>
          <a:bodyPr/>
          <a:lstStyle/>
          <a:p>
            <a:endParaRPr lang="en-AU"/>
          </a:p>
        </p:txBody>
      </p:sp>
      <p:sp>
        <p:nvSpPr>
          <p:cNvPr id="31754" name="Freeform 9"/>
          <p:cNvSpPr>
            <a:spLocks/>
          </p:cNvSpPr>
          <p:nvPr/>
        </p:nvSpPr>
        <p:spPr bwMode="auto">
          <a:xfrm>
            <a:off x="1289050" y="6764338"/>
            <a:ext cx="14288" cy="9525"/>
          </a:xfrm>
          <a:custGeom>
            <a:avLst/>
            <a:gdLst>
              <a:gd name="T0" fmla="*/ 0 w 9"/>
              <a:gd name="T1" fmla="*/ 15120939 h 6"/>
              <a:gd name="T2" fmla="*/ 22682990 w 9"/>
              <a:gd name="T3" fmla="*/ 0 h 6"/>
              <a:gd name="T4" fmla="*/ 0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0"/>
                </a:lnTo>
                <a:lnTo>
                  <a:pt x="0" y="0"/>
                </a:lnTo>
                <a:lnTo>
                  <a:pt x="0" y="6"/>
                </a:lnTo>
                <a:close/>
              </a:path>
            </a:pathLst>
          </a:custGeom>
          <a:solidFill>
            <a:srgbClr val="000000"/>
          </a:solidFill>
          <a:ln w="9525">
            <a:noFill/>
            <a:round/>
            <a:headEnd/>
            <a:tailEnd/>
          </a:ln>
        </p:spPr>
        <p:txBody>
          <a:bodyPr/>
          <a:lstStyle/>
          <a:p>
            <a:endParaRPr lang="en-AU"/>
          </a:p>
        </p:txBody>
      </p:sp>
      <p:sp>
        <p:nvSpPr>
          <p:cNvPr id="31757" name="Freeform 91"/>
          <p:cNvSpPr>
            <a:spLocks/>
          </p:cNvSpPr>
          <p:nvPr/>
        </p:nvSpPr>
        <p:spPr bwMode="auto">
          <a:xfrm>
            <a:off x="3508375" y="4737100"/>
            <a:ext cx="14288" cy="14288"/>
          </a:xfrm>
          <a:custGeom>
            <a:avLst/>
            <a:gdLst>
              <a:gd name="T0" fmla="*/ 22682990 w 9"/>
              <a:gd name="T1" fmla="*/ 22682990 h 9"/>
              <a:gd name="T2" fmla="*/ 0 w 9"/>
              <a:gd name="T3" fmla="*/ 0 h 9"/>
              <a:gd name="T4" fmla="*/ 0 w 9"/>
              <a:gd name="T5" fmla="*/ 22682990 h 9"/>
              <a:gd name="T6" fmla="*/ 22682990 w 9"/>
              <a:gd name="T7" fmla="*/ 2268299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0" y="0"/>
                </a:lnTo>
                <a:lnTo>
                  <a:pt x="0" y="9"/>
                </a:lnTo>
                <a:lnTo>
                  <a:pt x="9" y="9"/>
                </a:lnTo>
                <a:close/>
              </a:path>
            </a:pathLst>
          </a:custGeom>
          <a:solidFill>
            <a:srgbClr val="000000"/>
          </a:solidFill>
          <a:ln w="9525">
            <a:noFill/>
            <a:round/>
            <a:headEnd/>
            <a:tailEnd/>
          </a:ln>
        </p:spPr>
        <p:txBody>
          <a:bodyPr/>
          <a:lstStyle/>
          <a:p>
            <a:endParaRPr lang="en-AU"/>
          </a:p>
        </p:txBody>
      </p:sp>
      <p:sp>
        <p:nvSpPr>
          <p:cNvPr id="31758" name="Freeform 92"/>
          <p:cNvSpPr>
            <a:spLocks/>
          </p:cNvSpPr>
          <p:nvPr/>
        </p:nvSpPr>
        <p:spPr bwMode="auto">
          <a:xfrm>
            <a:off x="3508375" y="4737100"/>
            <a:ext cx="14288" cy="14288"/>
          </a:xfrm>
          <a:custGeom>
            <a:avLst/>
            <a:gdLst>
              <a:gd name="T0" fmla="*/ 0 w 9"/>
              <a:gd name="T1" fmla="*/ 0 h 9"/>
              <a:gd name="T2" fmla="*/ 22682990 w 9"/>
              <a:gd name="T3" fmla="*/ 0 h 9"/>
              <a:gd name="T4" fmla="*/ 22682990 w 9"/>
              <a:gd name="T5" fmla="*/ 22682990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9" y="0"/>
                </a:lnTo>
                <a:lnTo>
                  <a:pt x="9" y="9"/>
                </a:lnTo>
                <a:lnTo>
                  <a:pt x="0" y="0"/>
                </a:lnTo>
                <a:close/>
              </a:path>
            </a:pathLst>
          </a:custGeom>
          <a:solidFill>
            <a:srgbClr val="000000"/>
          </a:solidFill>
          <a:ln w="9525">
            <a:noFill/>
            <a:round/>
            <a:headEnd/>
            <a:tailEnd/>
          </a:ln>
        </p:spPr>
        <p:txBody>
          <a:bodyPr/>
          <a:lstStyle/>
          <a:p>
            <a:endParaRPr lang="en-AU"/>
          </a:p>
        </p:txBody>
      </p:sp>
      <p:sp>
        <p:nvSpPr>
          <p:cNvPr id="31759" name="Freeform 93"/>
          <p:cNvSpPr>
            <a:spLocks/>
          </p:cNvSpPr>
          <p:nvPr/>
        </p:nvSpPr>
        <p:spPr bwMode="auto">
          <a:xfrm>
            <a:off x="5557838" y="6430963"/>
            <a:ext cx="14287" cy="9525"/>
          </a:xfrm>
          <a:custGeom>
            <a:avLst/>
            <a:gdLst>
              <a:gd name="T0" fmla="*/ 0 w 9"/>
              <a:gd name="T1" fmla="*/ 15120939 h 6"/>
              <a:gd name="T2" fmla="*/ 22679815 w 9"/>
              <a:gd name="T3" fmla="*/ 0 h 6"/>
              <a:gd name="T4" fmla="*/ 0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0"/>
                </a:lnTo>
                <a:lnTo>
                  <a:pt x="0" y="0"/>
                </a:lnTo>
                <a:lnTo>
                  <a:pt x="0" y="6"/>
                </a:lnTo>
                <a:close/>
              </a:path>
            </a:pathLst>
          </a:custGeom>
          <a:solidFill>
            <a:srgbClr val="000000"/>
          </a:solidFill>
          <a:ln w="9525">
            <a:noFill/>
            <a:round/>
            <a:headEnd/>
            <a:tailEnd/>
          </a:ln>
        </p:spPr>
        <p:txBody>
          <a:bodyPr/>
          <a:lstStyle/>
          <a:p>
            <a:endParaRPr lang="en-AU"/>
          </a:p>
        </p:txBody>
      </p:sp>
      <p:sp>
        <p:nvSpPr>
          <p:cNvPr id="31760" name="Freeform 94"/>
          <p:cNvSpPr>
            <a:spLocks/>
          </p:cNvSpPr>
          <p:nvPr/>
        </p:nvSpPr>
        <p:spPr bwMode="auto">
          <a:xfrm>
            <a:off x="555783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61" name="Freeform 95"/>
          <p:cNvSpPr>
            <a:spLocks/>
          </p:cNvSpPr>
          <p:nvPr/>
        </p:nvSpPr>
        <p:spPr bwMode="auto">
          <a:xfrm>
            <a:off x="534193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62" name="Freeform 96"/>
          <p:cNvSpPr>
            <a:spLocks/>
          </p:cNvSpPr>
          <p:nvPr/>
        </p:nvSpPr>
        <p:spPr bwMode="auto">
          <a:xfrm>
            <a:off x="512603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63" name="Freeform 97"/>
          <p:cNvSpPr>
            <a:spLocks/>
          </p:cNvSpPr>
          <p:nvPr/>
        </p:nvSpPr>
        <p:spPr bwMode="auto">
          <a:xfrm>
            <a:off x="4910138" y="6430963"/>
            <a:ext cx="14287" cy="9525"/>
          </a:xfrm>
          <a:custGeom>
            <a:avLst/>
            <a:gdLst>
              <a:gd name="T0" fmla="*/ 0 w 9"/>
              <a:gd name="T1" fmla="*/ 15120939 h 6"/>
              <a:gd name="T2" fmla="*/ 22679815 w 9"/>
              <a:gd name="T3" fmla="*/ 0 h 6"/>
              <a:gd name="T4" fmla="*/ 0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0"/>
                </a:lnTo>
                <a:lnTo>
                  <a:pt x="0" y="0"/>
                </a:lnTo>
                <a:lnTo>
                  <a:pt x="0" y="6"/>
                </a:lnTo>
                <a:close/>
              </a:path>
            </a:pathLst>
          </a:custGeom>
          <a:solidFill>
            <a:srgbClr val="000000"/>
          </a:solidFill>
          <a:ln w="9525">
            <a:noFill/>
            <a:round/>
            <a:headEnd/>
            <a:tailEnd/>
          </a:ln>
        </p:spPr>
        <p:txBody>
          <a:bodyPr/>
          <a:lstStyle/>
          <a:p>
            <a:endParaRPr lang="en-AU"/>
          </a:p>
        </p:txBody>
      </p:sp>
      <p:sp>
        <p:nvSpPr>
          <p:cNvPr id="31764" name="Freeform 98"/>
          <p:cNvSpPr>
            <a:spLocks/>
          </p:cNvSpPr>
          <p:nvPr/>
        </p:nvSpPr>
        <p:spPr bwMode="auto">
          <a:xfrm>
            <a:off x="491013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65" name="Freeform 99"/>
          <p:cNvSpPr>
            <a:spLocks/>
          </p:cNvSpPr>
          <p:nvPr/>
        </p:nvSpPr>
        <p:spPr bwMode="auto">
          <a:xfrm>
            <a:off x="4695825" y="6430963"/>
            <a:ext cx="12700" cy="9525"/>
          </a:xfrm>
          <a:custGeom>
            <a:avLst/>
            <a:gdLst>
              <a:gd name="T0" fmla="*/ 0 w 8"/>
              <a:gd name="T1" fmla="*/ 15120939 h 6"/>
              <a:gd name="T2" fmla="*/ 20161247 w 8"/>
              <a:gd name="T3" fmla="*/ 15120939 h 6"/>
              <a:gd name="T4" fmla="*/ 20161247 w 8"/>
              <a:gd name="T5" fmla="*/ 0 h 6"/>
              <a:gd name="T6" fmla="*/ 0 w 8"/>
              <a:gd name="T7" fmla="*/ 15120939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6"/>
                </a:moveTo>
                <a:lnTo>
                  <a:pt x="8" y="6"/>
                </a:lnTo>
                <a:lnTo>
                  <a:pt x="8" y="0"/>
                </a:lnTo>
                <a:lnTo>
                  <a:pt x="0" y="6"/>
                </a:lnTo>
                <a:close/>
              </a:path>
            </a:pathLst>
          </a:custGeom>
          <a:solidFill>
            <a:srgbClr val="000000"/>
          </a:solidFill>
          <a:ln w="9525">
            <a:noFill/>
            <a:round/>
            <a:headEnd/>
            <a:tailEnd/>
          </a:ln>
        </p:spPr>
        <p:txBody>
          <a:bodyPr/>
          <a:lstStyle/>
          <a:p>
            <a:endParaRPr lang="en-AU"/>
          </a:p>
        </p:txBody>
      </p:sp>
      <p:sp>
        <p:nvSpPr>
          <p:cNvPr id="31766" name="Freeform 100"/>
          <p:cNvSpPr>
            <a:spLocks/>
          </p:cNvSpPr>
          <p:nvPr/>
        </p:nvSpPr>
        <p:spPr bwMode="auto">
          <a:xfrm>
            <a:off x="4484688" y="6430963"/>
            <a:ext cx="12700" cy="9525"/>
          </a:xfrm>
          <a:custGeom>
            <a:avLst/>
            <a:gdLst>
              <a:gd name="T0" fmla="*/ 0 w 8"/>
              <a:gd name="T1" fmla="*/ 15120939 h 6"/>
              <a:gd name="T2" fmla="*/ 20161247 w 8"/>
              <a:gd name="T3" fmla="*/ 15120939 h 6"/>
              <a:gd name="T4" fmla="*/ 20161247 w 8"/>
              <a:gd name="T5" fmla="*/ 0 h 6"/>
              <a:gd name="T6" fmla="*/ 0 w 8"/>
              <a:gd name="T7" fmla="*/ 15120939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6"/>
                </a:moveTo>
                <a:lnTo>
                  <a:pt x="8" y="6"/>
                </a:lnTo>
                <a:lnTo>
                  <a:pt x="8" y="0"/>
                </a:lnTo>
                <a:lnTo>
                  <a:pt x="0" y="6"/>
                </a:lnTo>
                <a:close/>
              </a:path>
            </a:pathLst>
          </a:custGeom>
          <a:solidFill>
            <a:srgbClr val="000000"/>
          </a:solidFill>
          <a:ln w="9525">
            <a:noFill/>
            <a:round/>
            <a:headEnd/>
            <a:tailEnd/>
          </a:ln>
        </p:spPr>
        <p:txBody>
          <a:bodyPr/>
          <a:lstStyle/>
          <a:p>
            <a:endParaRPr lang="en-AU"/>
          </a:p>
        </p:txBody>
      </p:sp>
      <p:sp>
        <p:nvSpPr>
          <p:cNvPr id="31767" name="Freeform 101"/>
          <p:cNvSpPr>
            <a:spLocks/>
          </p:cNvSpPr>
          <p:nvPr/>
        </p:nvSpPr>
        <p:spPr bwMode="auto">
          <a:xfrm>
            <a:off x="426878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68" name="Freeform 102"/>
          <p:cNvSpPr>
            <a:spLocks/>
          </p:cNvSpPr>
          <p:nvPr/>
        </p:nvSpPr>
        <p:spPr bwMode="auto">
          <a:xfrm>
            <a:off x="4052888" y="6430963"/>
            <a:ext cx="14287" cy="9525"/>
          </a:xfrm>
          <a:custGeom>
            <a:avLst/>
            <a:gdLst>
              <a:gd name="T0" fmla="*/ 0 w 9"/>
              <a:gd name="T1" fmla="*/ 15120939 h 6"/>
              <a:gd name="T2" fmla="*/ 22679815 w 9"/>
              <a:gd name="T3" fmla="*/ 0 h 6"/>
              <a:gd name="T4" fmla="*/ 0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0"/>
                </a:lnTo>
                <a:lnTo>
                  <a:pt x="0" y="0"/>
                </a:lnTo>
                <a:lnTo>
                  <a:pt x="0" y="6"/>
                </a:lnTo>
                <a:close/>
              </a:path>
            </a:pathLst>
          </a:custGeom>
          <a:solidFill>
            <a:srgbClr val="000000"/>
          </a:solidFill>
          <a:ln w="9525">
            <a:noFill/>
            <a:round/>
            <a:headEnd/>
            <a:tailEnd/>
          </a:ln>
        </p:spPr>
        <p:txBody>
          <a:bodyPr/>
          <a:lstStyle/>
          <a:p>
            <a:endParaRPr lang="en-AU"/>
          </a:p>
        </p:txBody>
      </p:sp>
      <p:sp>
        <p:nvSpPr>
          <p:cNvPr id="31769" name="Freeform 103"/>
          <p:cNvSpPr>
            <a:spLocks/>
          </p:cNvSpPr>
          <p:nvPr/>
        </p:nvSpPr>
        <p:spPr bwMode="auto">
          <a:xfrm>
            <a:off x="405288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70" name="Freeform 104"/>
          <p:cNvSpPr>
            <a:spLocks/>
          </p:cNvSpPr>
          <p:nvPr/>
        </p:nvSpPr>
        <p:spPr bwMode="auto">
          <a:xfrm>
            <a:off x="383698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71" name="Freeform 105"/>
          <p:cNvSpPr>
            <a:spLocks/>
          </p:cNvSpPr>
          <p:nvPr/>
        </p:nvSpPr>
        <p:spPr bwMode="auto">
          <a:xfrm>
            <a:off x="3621088" y="6430963"/>
            <a:ext cx="14287" cy="9525"/>
          </a:xfrm>
          <a:custGeom>
            <a:avLst/>
            <a:gdLst>
              <a:gd name="T0" fmla="*/ 0 w 9"/>
              <a:gd name="T1" fmla="*/ 15120939 h 6"/>
              <a:gd name="T2" fmla="*/ 22679815 w 9"/>
              <a:gd name="T3" fmla="*/ 15120939 h 6"/>
              <a:gd name="T4" fmla="*/ 22679815 w 9"/>
              <a:gd name="T5" fmla="*/ 0 h 6"/>
              <a:gd name="T6" fmla="*/ 0 w 9"/>
              <a:gd name="T7" fmla="*/ 15120939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0" y="6"/>
                </a:moveTo>
                <a:lnTo>
                  <a:pt x="9" y="6"/>
                </a:lnTo>
                <a:lnTo>
                  <a:pt x="9" y="0"/>
                </a:lnTo>
                <a:lnTo>
                  <a:pt x="0" y="6"/>
                </a:lnTo>
                <a:close/>
              </a:path>
            </a:pathLst>
          </a:custGeom>
          <a:solidFill>
            <a:srgbClr val="000000"/>
          </a:solidFill>
          <a:ln w="9525">
            <a:noFill/>
            <a:round/>
            <a:headEnd/>
            <a:tailEnd/>
          </a:ln>
        </p:spPr>
        <p:txBody>
          <a:bodyPr/>
          <a:lstStyle/>
          <a:p>
            <a:endParaRPr lang="en-AU"/>
          </a:p>
        </p:txBody>
      </p:sp>
      <p:sp>
        <p:nvSpPr>
          <p:cNvPr id="31773" name="Freeform 172"/>
          <p:cNvSpPr>
            <a:spLocks/>
          </p:cNvSpPr>
          <p:nvPr/>
        </p:nvSpPr>
        <p:spPr bwMode="auto">
          <a:xfrm>
            <a:off x="6329363" y="4433888"/>
            <a:ext cx="14287" cy="12700"/>
          </a:xfrm>
          <a:custGeom>
            <a:avLst/>
            <a:gdLst>
              <a:gd name="T0" fmla="*/ 22679815 w 9"/>
              <a:gd name="T1" fmla="*/ 20161247 h 8"/>
              <a:gd name="T2" fmla="*/ 0 w 9"/>
              <a:gd name="T3" fmla="*/ 0 h 8"/>
              <a:gd name="T4" fmla="*/ 0 w 9"/>
              <a:gd name="T5" fmla="*/ 20161247 h 8"/>
              <a:gd name="T6" fmla="*/ 22679815 w 9"/>
              <a:gd name="T7" fmla="*/ 20161247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9" y="8"/>
                </a:moveTo>
                <a:lnTo>
                  <a:pt x="0" y="0"/>
                </a:lnTo>
                <a:lnTo>
                  <a:pt x="0" y="8"/>
                </a:lnTo>
                <a:lnTo>
                  <a:pt x="9" y="8"/>
                </a:lnTo>
                <a:close/>
              </a:path>
            </a:pathLst>
          </a:custGeom>
          <a:solidFill>
            <a:srgbClr val="000000"/>
          </a:solidFill>
          <a:ln w="9525">
            <a:noFill/>
            <a:round/>
            <a:headEnd/>
            <a:tailEnd/>
          </a:ln>
        </p:spPr>
        <p:txBody>
          <a:bodyPr/>
          <a:lstStyle/>
          <a:p>
            <a:endParaRPr lang="en-AU"/>
          </a:p>
        </p:txBody>
      </p:sp>
      <p:sp>
        <p:nvSpPr>
          <p:cNvPr id="31774" name="Freeform 173"/>
          <p:cNvSpPr>
            <a:spLocks/>
          </p:cNvSpPr>
          <p:nvPr/>
        </p:nvSpPr>
        <p:spPr bwMode="auto">
          <a:xfrm>
            <a:off x="6329363" y="4433888"/>
            <a:ext cx="14287" cy="12700"/>
          </a:xfrm>
          <a:custGeom>
            <a:avLst/>
            <a:gdLst>
              <a:gd name="T0" fmla="*/ 0 w 9"/>
              <a:gd name="T1" fmla="*/ 0 h 8"/>
              <a:gd name="T2" fmla="*/ 22679815 w 9"/>
              <a:gd name="T3" fmla="*/ 0 h 8"/>
              <a:gd name="T4" fmla="*/ 22679815 w 9"/>
              <a:gd name="T5" fmla="*/ 20161247 h 8"/>
              <a:gd name="T6" fmla="*/ 0 w 9"/>
              <a:gd name="T7" fmla="*/ 0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0"/>
                </a:moveTo>
                <a:lnTo>
                  <a:pt x="9" y="0"/>
                </a:lnTo>
                <a:lnTo>
                  <a:pt x="9" y="8"/>
                </a:lnTo>
                <a:lnTo>
                  <a:pt x="0" y="0"/>
                </a:lnTo>
                <a:close/>
              </a:path>
            </a:pathLst>
          </a:custGeom>
          <a:solidFill>
            <a:srgbClr val="000000"/>
          </a:solidFill>
          <a:ln w="9525">
            <a:noFill/>
            <a:round/>
            <a:headEnd/>
            <a:tailEnd/>
          </a:ln>
        </p:spPr>
        <p:txBody>
          <a:bodyPr/>
          <a:lstStyle/>
          <a:p>
            <a:endParaRPr lang="en-AU"/>
          </a:p>
        </p:txBody>
      </p:sp>
      <p:sp>
        <p:nvSpPr>
          <p:cNvPr id="31775" name="Freeform 174"/>
          <p:cNvSpPr>
            <a:spLocks/>
          </p:cNvSpPr>
          <p:nvPr/>
        </p:nvSpPr>
        <p:spPr bwMode="auto">
          <a:xfrm>
            <a:off x="6329363" y="6129338"/>
            <a:ext cx="14287" cy="12700"/>
          </a:xfrm>
          <a:custGeom>
            <a:avLst/>
            <a:gdLst>
              <a:gd name="T0" fmla="*/ 22679815 w 9"/>
              <a:gd name="T1" fmla="*/ 20161247 h 8"/>
              <a:gd name="T2" fmla="*/ 0 w 9"/>
              <a:gd name="T3" fmla="*/ 0 h 8"/>
              <a:gd name="T4" fmla="*/ 0 w 9"/>
              <a:gd name="T5" fmla="*/ 20161247 h 8"/>
              <a:gd name="T6" fmla="*/ 22679815 w 9"/>
              <a:gd name="T7" fmla="*/ 20161247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9" y="8"/>
                </a:moveTo>
                <a:lnTo>
                  <a:pt x="0" y="0"/>
                </a:lnTo>
                <a:lnTo>
                  <a:pt x="0" y="8"/>
                </a:lnTo>
                <a:lnTo>
                  <a:pt x="9" y="8"/>
                </a:lnTo>
                <a:close/>
              </a:path>
            </a:pathLst>
          </a:custGeom>
          <a:solidFill>
            <a:srgbClr val="000000"/>
          </a:solidFill>
          <a:ln w="9525">
            <a:noFill/>
            <a:round/>
            <a:headEnd/>
            <a:tailEnd/>
          </a:ln>
        </p:spPr>
        <p:txBody>
          <a:bodyPr/>
          <a:lstStyle/>
          <a:p>
            <a:endParaRPr lang="en-AU"/>
          </a:p>
        </p:txBody>
      </p:sp>
      <p:sp>
        <p:nvSpPr>
          <p:cNvPr id="31776" name="Freeform 175"/>
          <p:cNvSpPr>
            <a:spLocks/>
          </p:cNvSpPr>
          <p:nvPr/>
        </p:nvSpPr>
        <p:spPr bwMode="auto">
          <a:xfrm>
            <a:off x="6329363" y="6129338"/>
            <a:ext cx="14287" cy="12700"/>
          </a:xfrm>
          <a:custGeom>
            <a:avLst/>
            <a:gdLst>
              <a:gd name="T0" fmla="*/ 0 w 9"/>
              <a:gd name="T1" fmla="*/ 0 h 8"/>
              <a:gd name="T2" fmla="*/ 22679815 w 9"/>
              <a:gd name="T3" fmla="*/ 0 h 8"/>
              <a:gd name="T4" fmla="*/ 22679815 w 9"/>
              <a:gd name="T5" fmla="*/ 20161247 h 8"/>
              <a:gd name="T6" fmla="*/ 0 w 9"/>
              <a:gd name="T7" fmla="*/ 0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0" y="0"/>
                </a:moveTo>
                <a:lnTo>
                  <a:pt x="9" y="0"/>
                </a:lnTo>
                <a:lnTo>
                  <a:pt x="9" y="8"/>
                </a:lnTo>
                <a:lnTo>
                  <a:pt x="0" y="0"/>
                </a:lnTo>
                <a:close/>
              </a:path>
            </a:pathLst>
          </a:custGeom>
          <a:solidFill>
            <a:srgbClr val="000000"/>
          </a:solidFill>
          <a:ln w="9525">
            <a:noFill/>
            <a:round/>
            <a:headEnd/>
            <a:tailEnd/>
          </a:ln>
        </p:spPr>
        <p:txBody>
          <a:bodyPr/>
          <a:lstStyle/>
          <a:p>
            <a:endParaRPr lang="en-AU"/>
          </a:p>
        </p:txBody>
      </p:sp>
      <p:sp>
        <p:nvSpPr>
          <p:cNvPr id="31777" name="Freeform 176"/>
          <p:cNvSpPr>
            <a:spLocks/>
          </p:cNvSpPr>
          <p:nvPr/>
        </p:nvSpPr>
        <p:spPr bwMode="auto">
          <a:xfrm>
            <a:off x="8393113" y="6138863"/>
            <a:ext cx="14287" cy="7937"/>
          </a:xfrm>
          <a:custGeom>
            <a:avLst/>
            <a:gdLst>
              <a:gd name="T0" fmla="*/ 0 w 9"/>
              <a:gd name="T1" fmla="*/ 12599192 h 5"/>
              <a:gd name="T2" fmla="*/ 22679815 w 9"/>
              <a:gd name="T3" fmla="*/ 0 h 5"/>
              <a:gd name="T4" fmla="*/ 0 w 9"/>
              <a:gd name="T5" fmla="*/ 0 h 5"/>
              <a:gd name="T6" fmla="*/ 0 w 9"/>
              <a:gd name="T7" fmla="*/ 12599192 h 5"/>
              <a:gd name="T8" fmla="*/ 0 60000 65536"/>
              <a:gd name="T9" fmla="*/ 0 60000 65536"/>
              <a:gd name="T10" fmla="*/ 0 60000 65536"/>
              <a:gd name="T11" fmla="*/ 0 60000 65536"/>
              <a:gd name="T12" fmla="*/ 0 w 9"/>
              <a:gd name="T13" fmla="*/ 0 h 5"/>
              <a:gd name="T14" fmla="*/ 9 w 9"/>
              <a:gd name="T15" fmla="*/ 5 h 5"/>
            </a:gdLst>
            <a:ahLst/>
            <a:cxnLst>
              <a:cxn ang="T8">
                <a:pos x="T0" y="T1"/>
              </a:cxn>
              <a:cxn ang="T9">
                <a:pos x="T2" y="T3"/>
              </a:cxn>
              <a:cxn ang="T10">
                <a:pos x="T4" y="T5"/>
              </a:cxn>
              <a:cxn ang="T11">
                <a:pos x="T6" y="T7"/>
              </a:cxn>
            </a:cxnLst>
            <a:rect l="T12" t="T13" r="T14" b="T15"/>
            <a:pathLst>
              <a:path w="9" h="5">
                <a:moveTo>
                  <a:pt x="0" y="5"/>
                </a:moveTo>
                <a:lnTo>
                  <a:pt x="9" y="0"/>
                </a:lnTo>
                <a:lnTo>
                  <a:pt x="0" y="0"/>
                </a:lnTo>
                <a:lnTo>
                  <a:pt x="0" y="5"/>
                </a:lnTo>
                <a:close/>
              </a:path>
            </a:pathLst>
          </a:custGeom>
          <a:solidFill>
            <a:srgbClr val="000000"/>
          </a:solidFill>
          <a:ln w="9525">
            <a:noFill/>
            <a:round/>
            <a:headEnd/>
            <a:tailEnd/>
          </a:ln>
        </p:spPr>
        <p:txBody>
          <a:bodyPr/>
          <a:lstStyle/>
          <a:p>
            <a:endParaRPr lang="en-AU"/>
          </a:p>
        </p:txBody>
      </p:sp>
      <p:sp>
        <p:nvSpPr>
          <p:cNvPr id="31778" name="Freeform 177"/>
          <p:cNvSpPr>
            <a:spLocks/>
          </p:cNvSpPr>
          <p:nvPr/>
        </p:nvSpPr>
        <p:spPr bwMode="auto">
          <a:xfrm>
            <a:off x="7958138" y="6138863"/>
            <a:ext cx="14287" cy="7937"/>
          </a:xfrm>
          <a:custGeom>
            <a:avLst/>
            <a:gdLst>
              <a:gd name="T0" fmla="*/ 0 w 9"/>
              <a:gd name="T1" fmla="*/ 12599192 h 5"/>
              <a:gd name="T2" fmla="*/ 22679815 w 9"/>
              <a:gd name="T3" fmla="*/ 0 h 5"/>
              <a:gd name="T4" fmla="*/ 0 w 9"/>
              <a:gd name="T5" fmla="*/ 0 h 5"/>
              <a:gd name="T6" fmla="*/ 0 w 9"/>
              <a:gd name="T7" fmla="*/ 12599192 h 5"/>
              <a:gd name="T8" fmla="*/ 0 60000 65536"/>
              <a:gd name="T9" fmla="*/ 0 60000 65536"/>
              <a:gd name="T10" fmla="*/ 0 60000 65536"/>
              <a:gd name="T11" fmla="*/ 0 60000 65536"/>
              <a:gd name="T12" fmla="*/ 0 w 9"/>
              <a:gd name="T13" fmla="*/ 0 h 5"/>
              <a:gd name="T14" fmla="*/ 9 w 9"/>
              <a:gd name="T15" fmla="*/ 5 h 5"/>
            </a:gdLst>
            <a:ahLst/>
            <a:cxnLst>
              <a:cxn ang="T8">
                <a:pos x="T0" y="T1"/>
              </a:cxn>
              <a:cxn ang="T9">
                <a:pos x="T2" y="T3"/>
              </a:cxn>
              <a:cxn ang="T10">
                <a:pos x="T4" y="T5"/>
              </a:cxn>
              <a:cxn ang="T11">
                <a:pos x="T6" y="T7"/>
              </a:cxn>
            </a:cxnLst>
            <a:rect l="T12" t="T13" r="T14" b="T15"/>
            <a:pathLst>
              <a:path w="9" h="5">
                <a:moveTo>
                  <a:pt x="0" y="5"/>
                </a:moveTo>
                <a:lnTo>
                  <a:pt x="9" y="0"/>
                </a:lnTo>
                <a:lnTo>
                  <a:pt x="0" y="0"/>
                </a:lnTo>
                <a:lnTo>
                  <a:pt x="0" y="5"/>
                </a:lnTo>
                <a:close/>
              </a:path>
            </a:pathLst>
          </a:custGeom>
          <a:solidFill>
            <a:srgbClr val="000000"/>
          </a:solidFill>
          <a:ln w="9525">
            <a:noFill/>
            <a:round/>
            <a:headEnd/>
            <a:tailEnd/>
          </a:ln>
        </p:spPr>
        <p:txBody>
          <a:bodyPr/>
          <a:lstStyle/>
          <a:p>
            <a:endParaRPr lang="en-AU"/>
          </a:p>
        </p:txBody>
      </p:sp>
      <p:sp>
        <p:nvSpPr>
          <p:cNvPr id="31779" name="Freeform 178"/>
          <p:cNvSpPr>
            <a:spLocks/>
          </p:cNvSpPr>
          <p:nvPr/>
        </p:nvSpPr>
        <p:spPr bwMode="auto">
          <a:xfrm>
            <a:off x="6659563" y="6138863"/>
            <a:ext cx="14287" cy="7937"/>
          </a:xfrm>
          <a:custGeom>
            <a:avLst/>
            <a:gdLst>
              <a:gd name="T0" fmla="*/ 0 w 9"/>
              <a:gd name="T1" fmla="*/ 12599192 h 5"/>
              <a:gd name="T2" fmla="*/ 22679815 w 9"/>
              <a:gd name="T3" fmla="*/ 0 h 5"/>
              <a:gd name="T4" fmla="*/ 0 w 9"/>
              <a:gd name="T5" fmla="*/ 0 h 5"/>
              <a:gd name="T6" fmla="*/ 0 w 9"/>
              <a:gd name="T7" fmla="*/ 12599192 h 5"/>
              <a:gd name="T8" fmla="*/ 0 60000 65536"/>
              <a:gd name="T9" fmla="*/ 0 60000 65536"/>
              <a:gd name="T10" fmla="*/ 0 60000 65536"/>
              <a:gd name="T11" fmla="*/ 0 60000 65536"/>
              <a:gd name="T12" fmla="*/ 0 w 9"/>
              <a:gd name="T13" fmla="*/ 0 h 5"/>
              <a:gd name="T14" fmla="*/ 9 w 9"/>
              <a:gd name="T15" fmla="*/ 5 h 5"/>
            </a:gdLst>
            <a:ahLst/>
            <a:cxnLst>
              <a:cxn ang="T8">
                <a:pos x="T0" y="T1"/>
              </a:cxn>
              <a:cxn ang="T9">
                <a:pos x="T2" y="T3"/>
              </a:cxn>
              <a:cxn ang="T10">
                <a:pos x="T4" y="T5"/>
              </a:cxn>
              <a:cxn ang="T11">
                <a:pos x="T6" y="T7"/>
              </a:cxn>
            </a:cxnLst>
            <a:rect l="T12" t="T13" r="T14" b="T15"/>
            <a:pathLst>
              <a:path w="9" h="5">
                <a:moveTo>
                  <a:pt x="0" y="5"/>
                </a:moveTo>
                <a:lnTo>
                  <a:pt x="9" y="0"/>
                </a:lnTo>
                <a:lnTo>
                  <a:pt x="0" y="0"/>
                </a:lnTo>
                <a:lnTo>
                  <a:pt x="0" y="5"/>
                </a:lnTo>
                <a:close/>
              </a:path>
            </a:pathLst>
          </a:custGeom>
          <a:solidFill>
            <a:srgbClr val="000000"/>
          </a:solidFill>
          <a:ln w="9525">
            <a:noFill/>
            <a:round/>
            <a:headEnd/>
            <a:tailEnd/>
          </a:ln>
        </p:spPr>
        <p:txBody>
          <a:bodyPr/>
          <a:lstStyle/>
          <a:p>
            <a:endParaRPr lang="en-AU"/>
          </a:p>
        </p:txBody>
      </p:sp>
      <p:sp>
        <p:nvSpPr>
          <p:cNvPr id="263" name="TextBox 262"/>
          <p:cNvSpPr txBox="1"/>
          <p:nvPr/>
        </p:nvSpPr>
        <p:spPr>
          <a:xfrm>
            <a:off x="251520" y="664228"/>
            <a:ext cx="8568951" cy="2523768"/>
          </a:xfrm>
          <a:prstGeom prst="rect">
            <a:avLst/>
          </a:prstGeom>
          <a:solidFill>
            <a:schemeClr val="bg1"/>
          </a:solidFill>
        </p:spPr>
        <p:txBody>
          <a:bodyPr wrap="square" rtlCol="0">
            <a:spAutoFit/>
          </a:bodyPr>
          <a:lstStyle/>
          <a:p>
            <a:r>
              <a:rPr lang="en-US" altLang="en-US" sz="2800" dirty="0">
                <a:solidFill>
                  <a:schemeClr val="tx2"/>
                </a:solidFill>
              </a:rPr>
              <a:t>the </a:t>
            </a:r>
            <a:r>
              <a:rPr lang="en-US" altLang="en-US" sz="2800" b="1" dirty="0">
                <a:solidFill>
                  <a:schemeClr val="tx2"/>
                </a:solidFill>
              </a:rPr>
              <a:t>median</a:t>
            </a:r>
            <a:r>
              <a:rPr lang="en-US" altLang="en-US" sz="2800" dirty="0">
                <a:solidFill>
                  <a:schemeClr val="tx2"/>
                </a:solidFill>
              </a:rPr>
              <a:t> provides us with the location of the midpoint in the distribution</a:t>
            </a:r>
          </a:p>
          <a:p>
            <a:endParaRPr lang="en-US" altLang="en-US" sz="1000" dirty="0">
              <a:solidFill>
                <a:schemeClr val="tx2"/>
              </a:solidFill>
            </a:endParaRPr>
          </a:p>
          <a:p>
            <a:pPr marL="685800" lvl="1" indent="-285750">
              <a:buFont typeface="Arial" panose="020B0604020202020204" pitchFamily="34" charset="0"/>
              <a:buChar char="»"/>
            </a:pPr>
            <a:r>
              <a:rPr lang="en-US" altLang="en-US" sz="2400" dirty="0">
                <a:solidFill>
                  <a:schemeClr val="tx2"/>
                </a:solidFill>
              </a:rPr>
              <a:t>divides the distribution into two equal parts</a:t>
            </a:r>
          </a:p>
          <a:p>
            <a:pPr marL="857250" lvl="1" indent="-457200">
              <a:buFont typeface="Arial" panose="020B0604020202020204" pitchFamily="34" charset="0"/>
              <a:buChar char="»"/>
            </a:pPr>
            <a:endParaRPr lang="en-US" altLang="en-US" sz="1000" dirty="0">
              <a:solidFill>
                <a:schemeClr val="tx2"/>
              </a:solidFill>
            </a:endParaRPr>
          </a:p>
          <a:p>
            <a:pPr marL="742950" lvl="1" indent="-285750">
              <a:buFont typeface="Arial" panose="020B0604020202020204" pitchFamily="34" charset="0"/>
              <a:buChar char="»"/>
            </a:pPr>
            <a:r>
              <a:rPr lang="en-US" altLang="en-US" sz="2400" dirty="0">
                <a:solidFill>
                  <a:schemeClr val="tx2"/>
                </a:solidFill>
              </a:rPr>
              <a:t>50% of values are at or above the median</a:t>
            </a:r>
          </a:p>
          <a:p>
            <a:pPr marL="742950" lvl="1" indent="-285750">
              <a:buFont typeface="Arial" panose="020B0604020202020204" pitchFamily="34" charset="0"/>
              <a:buChar char="»"/>
            </a:pPr>
            <a:endParaRPr lang="en-US" altLang="en-US" sz="1000" dirty="0">
              <a:solidFill>
                <a:schemeClr val="tx2"/>
              </a:solidFill>
            </a:endParaRPr>
          </a:p>
          <a:p>
            <a:pPr marL="742950" lvl="1" indent="-285750">
              <a:buFont typeface="Arial" panose="020B0604020202020204" pitchFamily="34" charset="0"/>
              <a:buChar char="»"/>
            </a:pPr>
            <a:r>
              <a:rPr lang="en-US" altLang="en-US" sz="2400" dirty="0">
                <a:solidFill>
                  <a:schemeClr val="tx2"/>
                </a:solidFill>
              </a:rPr>
              <a:t>50% of values are at or below the median</a:t>
            </a:r>
          </a:p>
        </p:txBody>
      </p:sp>
      <p:sp>
        <p:nvSpPr>
          <p:cNvPr id="264" name="Title 1"/>
          <p:cNvSpPr>
            <a:spLocks noGrp="1"/>
          </p:cNvSpPr>
          <p:nvPr>
            <p:ph type="title"/>
          </p:nvPr>
        </p:nvSpPr>
        <p:spPr>
          <a:xfrm>
            <a:off x="0" y="0"/>
            <a:ext cx="9144000" cy="634082"/>
          </a:xfrm>
        </p:spPr>
        <p:txBody>
          <a:bodyPr>
            <a:normAutofit/>
          </a:bodyPr>
          <a:lstStyle/>
          <a:p>
            <a:pPr algn="ctr"/>
            <a:r>
              <a:rPr lang="en-AU" sz="3200" dirty="0"/>
              <a:t>The median</a:t>
            </a:r>
          </a:p>
        </p:txBody>
      </p:sp>
      <p:pic>
        <p:nvPicPr>
          <p:cNvPr id="9" name="Picture 8"/>
          <p:cNvPicPr>
            <a:picLocks noChangeAspect="1"/>
          </p:cNvPicPr>
          <p:nvPr/>
        </p:nvPicPr>
        <p:blipFill>
          <a:blip r:embed="rId4"/>
          <a:stretch>
            <a:fillRect/>
          </a:stretch>
        </p:blipFill>
        <p:spPr>
          <a:xfrm>
            <a:off x="827584" y="3429000"/>
            <a:ext cx="7892605" cy="2366274"/>
          </a:xfrm>
          <a:prstGeom prst="rect">
            <a:avLst/>
          </a:prstGeom>
        </p:spPr>
      </p:pic>
      <p:sp>
        <p:nvSpPr>
          <p:cNvPr id="3" name="TextBox 2">
            <a:extLst>
              <a:ext uri="{FF2B5EF4-FFF2-40B4-BE49-F238E27FC236}">
                <a16:creationId xmlns:a16="http://schemas.microsoft.com/office/drawing/2014/main" id="{683D9992-8495-5549-AC1C-AE5E2514AAE9}"/>
              </a:ext>
            </a:extLst>
          </p:cNvPr>
          <p:cNvSpPr txBox="1"/>
          <p:nvPr/>
        </p:nvSpPr>
        <p:spPr>
          <a:xfrm>
            <a:off x="7894851" y="4901525"/>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34" name="TextBox 33">
            <a:extLst>
              <a:ext uri="{FF2B5EF4-FFF2-40B4-BE49-F238E27FC236}">
                <a16:creationId xmlns:a16="http://schemas.microsoft.com/office/drawing/2014/main" id="{390CAB42-00ED-DB42-8964-87B19A2B8998}"/>
              </a:ext>
            </a:extLst>
          </p:cNvPr>
          <p:cNvSpPr txBox="1"/>
          <p:nvPr/>
        </p:nvSpPr>
        <p:spPr>
          <a:xfrm>
            <a:off x="7295406" y="4894616"/>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37" name="TextBox 36">
            <a:extLst>
              <a:ext uri="{FF2B5EF4-FFF2-40B4-BE49-F238E27FC236}">
                <a16:creationId xmlns:a16="http://schemas.microsoft.com/office/drawing/2014/main" id="{9F9FAB1C-5A4D-5841-8513-E544EE49D4FB}"/>
              </a:ext>
            </a:extLst>
          </p:cNvPr>
          <p:cNvSpPr txBox="1"/>
          <p:nvPr/>
        </p:nvSpPr>
        <p:spPr>
          <a:xfrm>
            <a:off x="4421260" y="4869808"/>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38" name="TextBox 37">
            <a:extLst>
              <a:ext uri="{FF2B5EF4-FFF2-40B4-BE49-F238E27FC236}">
                <a16:creationId xmlns:a16="http://schemas.microsoft.com/office/drawing/2014/main" id="{F1835214-5AED-0449-B626-1CBA68C41E3E}"/>
              </a:ext>
            </a:extLst>
          </p:cNvPr>
          <p:cNvSpPr txBox="1"/>
          <p:nvPr/>
        </p:nvSpPr>
        <p:spPr>
          <a:xfrm>
            <a:off x="3816420" y="4869809"/>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39" name="TextBox 38">
            <a:extLst>
              <a:ext uri="{FF2B5EF4-FFF2-40B4-BE49-F238E27FC236}">
                <a16:creationId xmlns:a16="http://schemas.microsoft.com/office/drawing/2014/main" id="{08593575-D758-FE44-954B-6788AC0A9088}"/>
              </a:ext>
            </a:extLst>
          </p:cNvPr>
          <p:cNvSpPr txBox="1"/>
          <p:nvPr/>
        </p:nvSpPr>
        <p:spPr>
          <a:xfrm>
            <a:off x="1486266" y="4894617"/>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40" name="TextBox 39">
            <a:extLst>
              <a:ext uri="{FF2B5EF4-FFF2-40B4-BE49-F238E27FC236}">
                <a16:creationId xmlns:a16="http://schemas.microsoft.com/office/drawing/2014/main" id="{D6670BB1-85BF-C548-802D-80AE4DC4F9D6}"/>
              </a:ext>
            </a:extLst>
          </p:cNvPr>
          <p:cNvSpPr txBox="1"/>
          <p:nvPr/>
        </p:nvSpPr>
        <p:spPr>
          <a:xfrm>
            <a:off x="2095818" y="4883709"/>
            <a:ext cx="452368" cy="276999"/>
          </a:xfrm>
          <a:prstGeom prst="rect">
            <a:avLst/>
          </a:prstGeom>
          <a:solidFill>
            <a:schemeClr val="bg1"/>
          </a:solidFill>
        </p:spPr>
        <p:txBody>
          <a:bodyPr wrap="none" rtlCol="0">
            <a:spAutoFit/>
          </a:bodyPr>
          <a:lstStyle/>
          <a:p>
            <a:r>
              <a:rPr lang="en-US" sz="1200" dirty="0">
                <a:solidFill>
                  <a:schemeClr val="tx2"/>
                </a:solidFill>
              </a:rPr>
              <a:t>50%</a:t>
            </a:r>
          </a:p>
        </p:txBody>
      </p:sp>
      <p:sp>
        <p:nvSpPr>
          <p:cNvPr id="4" name="Slide Number Placeholder 3">
            <a:extLst>
              <a:ext uri="{FF2B5EF4-FFF2-40B4-BE49-F238E27FC236}">
                <a16:creationId xmlns:a16="http://schemas.microsoft.com/office/drawing/2014/main" id="{5439AD1A-69EE-4241-AA52-A2BF26F5EFCF}"/>
              </a:ext>
            </a:extLst>
          </p:cNvPr>
          <p:cNvSpPr>
            <a:spLocks noGrp="1"/>
          </p:cNvSpPr>
          <p:nvPr>
            <p:ph type="sldNum" sz="quarter" idx="11"/>
          </p:nvPr>
        </p:nvSpPr>
        <p:spPr/>
        <p:txBody>
          <a:bodyPr/>
          <a:lstStyle/>
          <a:p>
            <a:fld id="{5364DB99-64BC-DB4A-AD53-785AA9A01BB3}" type="slidenum">
              <a:rPr lang="en-US" smtClean="0"/>
              <a:t>40</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7" grpId="0" animBg="1"/>
      <p:bldP spid="38" grpId="0" animBg="1"/>
      <p:bldP spid="3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6183"/>
            <a:ext cx="9144000" cy="634082"/>
          </a:xfrm>
        </p:spPr>
        <p:txBody>
          <a:bodyPr>
            <a:normAutofit/>
          </a:bodyPr>
          <a:lstStyle/>
          <a:p>
            <a:pPr algn="ctr"/>
            <a:r>
              <a:rPr lang="en-AU" sz="3200" dirty="0"/>
              <a:t>Calculating the median</a:t>
            </a:r>
          </a:p>
        </p:txBody>
      </p:sp>
      <p:sp>
        <p:nvSpPr>
          <p:cNvPr id="2" name="Content Placeholder 1"/>
          <p:cNvSpPr>
            <a:spLocks noGrp="1"/>
          </p:cNvSpPr>
          <p:nvPr>
            <p:ph idx="1"/>
          </p:nvPr>
        </p:nvSpPr>
        <p:spPr>
          <a:xfrm>
            <a:off x="467544" y="812349"/>
            <a:ext cx="8435280" cy="3929610"/>
          </a:xfrm>
          <a:solidFill>
            <a:schemeClr val="bg1"/>
          </a:solidFill>
        </p:spPr>
        <p:txBody>
          <a:bodyPr>
            <a:normAutofit lnSpcReduction="10000"/>
          </a:bodyPr>
          <a:lstStyle/>
          <a:p>
            <a:endParaRPr lang="en-AU" sz="2400" dirty="0"/>
          </a:p>
          <a:p>
            <a:r>
              <a:rPr lang="en-AU" sz="2400" dirty="0"/>
              <a:t>First, order the data from lowest to highest.</a:t>
            </a:r>
          </a:p>
          <a:p>
            <a:pPr marL="109728" indent="0">
              <a:buNone/>
            </a:pPr>
            <a:endParaRPr lang="en-AU" sz="2400" dirty="0"/>
          </a:p>
          <a:p>
            <a:r>
              <a:rPr lang="en-AU" sz="2400" dirty="0"/>
              <a:t>If there are an </a:t>
            </a:r>
            <a:r>
              <a:rPr lang="en-AU" sz="2400" b="1" dirty="0"/>
              <a:t>odd</a:t>
            </a:r>
            <a:r>
              <a:rPr lang="en-AU" sz="2400" dirty="0"/>
              <a:t> number of values, the median is the middle value.</a:t>
            </a:r>
          </a:p>
          <a:p>
            <a:endParaRPr lang="en-AU" sz="2400" dirty="0"/>
          </a:p>
          <a:p>
            <a:r>
              <a:rPr lang="en-AU" sz="2400" dirty="0"/>
              <a:t>If there are an </a:t>
            </a:r>
            <a:r>
              <a:rPr lang="en-AU" sz="2400" b="1" dirty="0"/>
              <a:t>even</a:t>
            </a:r>
            <a:r>
              <a:rPr lang="en-AU" sz="2400" dirty="0"/>
              <a:t> number of values, the median is the average of the middle two values.</a:t>
            </a:r>
          </a:p>
          <a:p>
            <a:endParaRPr lang="en-AU" sz="2400" dirty="0"/>
          </a:p>
          <a:p>
            <a:pPr marL="0" indent="0">
              <a:buNone/>
            </a:pPr>
            <a:r>
              <a:rPr lang="en-AU" sz="2400" b="1" dirty="0"/>
              <a:t>        </a:t>
            </a:r>
            <a:r>
              <a:rPr lang="en-AU" sz="2400" b="1" u="sng" dirty="0"/>
              <a:t>Example</a:t>
            </a:r>
            <a:r>
              <a:rPr lang="en-AU" sz="2400" dirty="0"/>
              <a:t>:  heights:  167, 205, 181, 172, 168, 153</a:t>
            </a:r>
          </a:p>
          <a:p>
            <a:pPr marL="109728" indent="0">
              <a:buNone/>
            </a:pPr>
            <a:endParaRPr lang="en-AU" sz="2400" dirty="0"/>
          </a:p>
          <a:p>
            <a:pPr marL="109538" indent="247650">
              <a:buNone/>
            </a:pPr>
            <a:endParaRPr lang="en-AU" b="1" dirty="0"/>
          </a:p>
        </p:txBody>
      </p:sp>
      <p:sp>
        <p:nvSpPr>
          <p:cNvPr id="5" name="TextBox 4"/>
          <p:cNvSpPr txBox="1"/>
          <p:nvPr/>
        </p:nvSpPr>
        <p:spPr>
          <a:xfrm>
            <a:off x="3763813" y="5690969"/>
            <a:ext cx="3112440" cy="646331"/>
          </a:xfrm>
          <a:prstGeom prst="rect">
            <a:avLst/>
          </a:prstGeom>
          <a:solidFill>
            <a:schemeClr val="bg1"/>
          </a:solidFill>
        </p:spPr>
        <p:txBody>
          <a:bodyPr wrap="square" rtlCol="0">
            <a:spAutoFit/>
          </a:bodyPr>
          <a:lstStyle/>
          <a:p>
            <a:pPr marL="31750" indent="-31750" algn="ctr">
              <a:buNone/>
            </a:pPr>
            <a:r>
              <a:rPr lang="en-AU" sz="3600" dirty="0">
                <a:solidFill>
                  <a:prstClr val="black"/>
                </a:solidFill>
              </a:rPr>
              <a:t>Median = 170</a:t>
            </a:r>
            <a:endParaRPr lang="en-AU" sz="3600" b="1" dirty="0"/>
          </a:p>
        </p:txBody>
      </p:sp>
      <p:sp>
        <p:nvSpPr>
          <p:cNvPr id="6" name="Rectangle 5">
            <a:extLst>
              <a:ext uri="{FF2B5EF4-FFF2-40B4-BE49-F238E27FC236}">
                <a16:creationId xmlns:a16="http://schemas.microsoft.com/office/drawing/2014/main" id="{12142033-C33D-B746-89E9-D5280419F738}"/>
              </a:ext>
            </a:extLst>
          </p:cNvPr>
          <p:cNvSpPr/>
          <p:nvPr/>
        </p:nvSpPr>
        <p:spPr>
          <a:xfrm>
            <a:off x="467544" y="4918127"/>
            <a:ext cx="5960606" cy="646331"/>
          </a:xfrm>
          <a:prstGeom prst="rect">
            <a:avLst/>
          </a:prstGeom>
          <a:solidFill>
            <a:schemeClr val="bg1"/>
          </a:solidFill>
        </p:spPr>
        <p:txBody>
          <a:bodyPr wrap="none">
            <a:spAutoFit/>
          </a:bodyPr>
          <a:lstStyle/>
          <a:p>
            <a:pPr marL="109538" indent="247650">
              <a:buNone/>
            </a:pPr>
            <a:r>
              <a:rPr lang="en-AU" sz="3600" dirty="0">
                <a:solidFill>
                  <a:prstClr val="black"/>
                </a:solidFill>
              </a:rPr>
              <a:t>153  167  168  172  181  205</a:t>
            </a:r>
          </a:p>
        </p:txBody>
      </p:sp>
      <p:cxnSp>
        <p:nvCxnSpPr>
          <p:cNvPr id="8" name="Straight Arrow Connector 7">
            <a:extLst>
              <a:ext uri="{FF2B5EF4-FFF2-40B4-BE49-F238E27FC236}">
                <a16:creationId xmlns:a16="http://schemas.microsoft.com/office/drawing/2014/main" id="{37F72968-6982-974C-AFC5-FFA18E8E5CDF}"/>
              </a:ext>
            </a:extLst>
          </p:cNvPr>
          <p:cNvCxnSpPr>
            <a:cxnSpLocks/>
          </p:cNvCxnSpPr>
          <p:nvPr/>
        </p:nvCxnSpPr>
        <p:spPr>
          <a:xfrm flipV="1">
            <a:off x="3563888" y="5375018"/>
            <a:ext cx="0" cy="86229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29A5BE3-A8F6-4145-8346-B39D19DC7BFB}"/>
              </a:ext>
            </a:extLst>
          </p:cNvPr>
          <p:cNvSpPr/>
          <p:nvPr/>
        </p:nvSpPr>
        <p:spPr>
          <a:xfrm>
            <a:off x="5338760" y="4981382"/>
            <a:ext cx="889413" cy="646331"/>
          </a:xfrm>
          <a:prstGeom prst="rect">
            <a:avLst/>
          </a:prstGeom>
          <a:solidFill>
            <a:schemeClr val="bg1"/>
          </a:solidFill>
        </p:spPr>
        <p:txBody>
          <a:bodyPr wrap="square">
            <a:spAutoFit/>
          </a:bodyPr>
          <a:lstStyle/>
          <a:p>
            <a:pPr marL="109538" indent="247650">
              <a:buNone/>
            </a:pPr>
            <a:endParaRPr lang="en-AU" sz="3600" dirty="0">
              <a:solidFill>
                <a:prstClr val="black"/>
              </a:solidFill>
            </a:endParaRPr>
          </a:p>
        </p:txBody>
      </p:sp>
      <p:cxnSp>
        <p:nvCxnSpPr>
          <p:cNvPr id="13" name="Straight Arrow Connector 12">
            <a:extLst>
              <a:ext uri="{FF2B5EF4-FFF2-40B4-BE49-F238E27FC236}">
                <a16:creationId xmlns:a16="http://schemas.microsoft.com/office/drawing/2014/main" id="{9E3A8204-5657-194A-BCCD-B20B6A4F80B6}"/>
              </a:ext>
            </a:extLst>
          </p:cNvPr>
          <p:cNvCxnSpPr>
            <a:cxnSpLocks/>
          </p:cNvCxnSpPr>
          <p:nvPr/>
        </p:nvCxnSpPr>
        <p:spPr>
          <a:xfrm flipV="1">
            <a:off x="3131840" y="5475006"/>
            <a:ext cx="0" cy="86229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CC87596-FAD6-7448-A603-A1A0526275FF}"/>
              </a:ext>
            </a:extLst>
          </p:cNvPr>
          <p:cNvSpPr txBox="1"/>
          <p:nvPr/>
        </p:nvSpPr>
        <p:spPr>
          <a:xfrm>
            <a:off x="3782540" y="5685695"/>
            <a:ext cx="3112440" cy="646331"/>
          </a:xfrm>
          <a:prstGeom prst="rect">
            <a:avLst/>
          </a:prstGeom>
          <a:solidFill>
            <a:schemeClr val="bg1"/>
          </a:solidFill>
        </p:spPr>
        <p:txBody>
          <a:bodyPr wrap="square" rtlCol="0">
            <a:spAutoFit/>
          </a:bodyPr>
          <a:lstStyle/>
          <a:p>
            <a:pPr marL="31750" indent="-31750" algn="ctr">
              <a:buNone/>
            </a:pPr>
            <a:r>
              <a:rPr lang="en-AU" sz="3600" dirty="0">
                <a:solidFill>
                  <a:prstClr val="black"/>
                </a:solidFill>
              </a:rPr>
              <a:t>Median = 168</a:t>
            </a:r>
            <a:endParaRPr lang="en-AU" sz="3600" b="1" dirty="0"/>
          </a:p>
        </p:txBody>
      </p:sp>
      <p:sp>
        <p:nvSpPr>
          <p:cNvPr id="7" name="Slide Number Placeholder 6">
            <a:extLst>
              <a:ext uri="{FF2B5EF4-FFF2-40B4-BE49-F238E27FC236}">
                <a16:creationId xmlns:a16="http://schemas.microsoft.com/office/drawing/2014/main" id="{07B5AB18-569A-6F4D-AAAC-8F553C732B47}"/>
              </a:ext>
            </a:extLst>
          </p:cNvPr>
          <p:cNvSpPr>
            <a:spLocks noGrp="1"/>
          </p:cNvSpPr>
          <p:nvPr>
            <p:ph type="sldNum" sz="quarter" idx="11"/>
          </p:nvPr>
        </p:nvSpPr>
        <p:spPr/>
        <p:txBody>
          <a:bodyPr/>
          <a:lstStyle/>
          <a:p>
            <a:fld id="{5364DB99-64BC-DB4A-AD53-785AA9A01BB3}" type="slidenum">
              <a:rPr lang="en-US" smtClean="0"/>
              <a:t>41</a:t>
            </a:fld>
            <a:endParaRPr lang="en-US"/>
          </a:p>
        </p:txBody>
      </p:sp>
    </p:spTree>
    <p:extLst>
      <p:ext uri="{BB962C8B-B14F-4D97-AF65-F5344CB8AC3E}">
        <p14:creationId xmlns:p14="http://schemas.microsoft.com/office/powerpoint/2010/main" val="149778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nodeType="clickEffect">
                                  <p:stCondLst>
                                    <p:cond delay="0"/>
                                  </p:stCondLst>
                                  <p:childTnLst>
                                    <p:anim calcmode="lin" valueType="num">
                                      <p:cBhvr>
                                        <p:cTn id="18" dur="500"/>
                                        <p:tgtEl>
                                          <p:spTgt spid="8"/>
                                        </p:tgtEl>
                                        <p:attrNameLst>
                                          <p:attrName>ppt_w</p:attrName>
                                        </p:attrNameLst>
                                      </p:cBhvr>
                                      <p:tavLst>
                                        <p:tav tm="0">
                                          <p:val>
                                            <p:strVal val="ppt_w"/>
                                          </p:val>
                                        </p:tav>
                                        <p:tav tm="100000">
                                          <p:val>
                                            <p:fltVal val="0"/>
                                          </p:val>
                                        </p:tav>
                                      </p:tavLst>
                                    </p:anim>
                                    <p:anim calcmode="lin" valueType="num">
                                      <p:cBhvr>
                                        <p:cTn id="19" dur="500"/>
                                        <p:tgtEl>
                                          <p:spTgt spid="8"/>
                                        </p:tgtEl>
                                        <p:attrNameLst>
                                          <p:attrName>ppt_h</p:attrName>
                                        </p:attrNameLst>
                                      </p:cBhvr>
                                      <p:tavLst>
                                        <p:tav tm="0">
                                          <p:val>
                                            <p:strVal val="ppt_h"/>
                                          </p:val>
                                        </p:tav>
                                        <p:tav tm="100000">
                                          <p:val>
                                            <p:strVal val="ppt_h"/>
                                          </p:val>
                                        </p:tav>
                                      </p:tavLst>
                                    </p:anim>
                                    <p:set>
                                      <p:cBhvr>
                                        <p:cTn id="20" dur="1" fill="hold">
                                          <p:stCondLst>
                                            <p:cond delay="499"/>
                                          </p:stCondLst>
                                        </p:cTn>
                                        <p:tgtEl>
                                          <p:spTgt spid="8"/>
                                        </p:tgtEl>
                                        <p:attrNameLst>
                                          <p:attrName>style.visibility</p:attrName>
                                        </p:attrNameLst>
                                      </p:cBhvr>
                                      <p:to>
                                        <p:strVal val="hidden"/>
                                      </p:to>
                                    </p:set>
                                  </p:childTnLst>
                                </p:cTn>
                              </p:par>
                              <p:par>
                                <p:cTn id="21" presetID="17" presetClass="exit" presetSubtype="10" fill="hold" grpId="1" nodeType="withEffect">
                                  <p:stCondLst>
                                    <p:cond delay="0"/>
                                  </p:stCondLst>
                                  <p:childTnLst>
                                    <p:anim calcmode="lin" valueType="num">
                                      <p:cBhvr>
                                        <p:cTn id="22" dur="10"/>
                                        <p:tgtEl>
                                          <p:spTgt spid="5"/>
                                        </p:tgtEl>
                                        <p:attrNameLst>
                                          <p:attrName>ppt_w</p:attrName>
                                        </p:attrNameLst>
                                      </p:cBhvr>
                                      <p:tavLst>
                                        <p:tav tm="0">
                                          <p:val>
                                            <p:strVal val="ppt_w"/>
                                          </p:val>
                                        </p:tav>
                                        <p:tav tm="100000">
                                          <p:val>
                                            <p:fltVal val="0"/>
                                          </p:val>
                                        </p:tav>
                                      </p:tavLst>
                                    </p:anim>
                                    <p:anim calcmode="lin" valueType="num">
                                      <p:cBhvr>
                                        <p:cTn id="23" dur="10"/>
                                        <p:tgtEl>
                                          <p:spTgt spid="5"/>
                                        </p:tgtEl>
                                        <p:attrNameLst>
                                          <p:attrName>ppt_h</p:attrName>
                                        </p:attrNameLst>
                                      </p:cBhvr>
                                      <p:tavLst>
                                        <p:tav tm="0">
                                          <p:val>
                                            <p:strVal val="ppt_h"/>
                                          </p:val>
                                        </p:tav>
                                        <p:tav tm="100000">
                                          <p:val>
                                            <p:strVal val="ppt_h"/>
                                          </p:val>
                                        </p:tav>
                                      </p:tavLst>
                                    </p:anim>
                                    <p:set>
                                      <p:cBhvr>
                                        <p:cTn id="24" dur="1" fill="hold">
                                          <p:stCondLst>
                                            <p:cond delay="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12"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3" y="32210"/>
            <a:ext cx="9036496" cy="660486"/>
          </a:xfrm>
        </p:spPr>
        <p:txBody>
          <a:bodyPr>
            <a:normAutofit/>
          </a:bodyPr>
          <a:lstStyle/>
          <a:p>
            <a:pPr algn="ctr"/>
            <a:r>
              <a:rPr lang="en-AU" sz="3200" dirty="0"/>
              <a:t>Comparing the mean and median</a:t>
            </a:r>
          </a:p>
        </p:txBody>
      </p:sp>
      <p:sp>
        <p:nvSpPr>
          <p:cNvPr id="3" name="Content Placeholder 2"/>
          <p:cNvSpPr>
            <a:spLocks noGrp="1"/>
          </p:cNvSpPr>
          <p:nvPr>
            <p:ph idx="1"/>
          </p:nvPr>
        </p:nvSpPr>
        <p:spPr>
          <a:solidFill>
            <a:schemeClr val="bg1"/>
          </a:solidFill>
        </p:spPr>
        <p:txBody>
          <a:bodyPr>
            <a:normAutofit lnSpcReduction="10000"/>
          </a:bodyPr>
          <a:lstStyle/>
          <a:p>
            <a:r>
              <a:rPr lang="en-US" altLang="en-US" dirty="0"/>
              <a:t>The mean can be defined as the “balance point” for a distribution because the </a:t>
            </a:r>
            <a:r>
              <a:rPr lang="en-US" altLang="en-US" b="1" i="1" u="sng" dirty="0"/>
              <a:t>distances</a:t>
            </a:r>
            <a:r>
              <a:rPr lang="en-US" altLang="en-US" dirty="0"/>
              <a:t> above the mean must have the same total as the distances below the mean</a:t>
            </a:r>
          </a:p>
          <a:p>
            <a:endParaRPr lang="en-US" altLang="en-US" dirty="0"/>
          </a:p>
          <a:p>
            <a:r>
              <a:rPr lang="en-US" altLang="en-US" dirty="0"/>
              <a:t>The median defines the middle of the distribution in terms of </a:t>
            </a:r>
            <a:r>
              <a:rPr lang="en-US" altLang="en-US" b="1" i="1" u="sng" dirty="0"/>
              <a:t>scores</a:t>
            </a:r>
            <a:r>
              <a:rPr lang="en-US" altLang="en-US" dirty="0"/>
              <a:t> </a:t>
            </a:r>
          </a:p>
          <a:p>
            <a:endParaRPr lang="en-AU" dirty="0"/>
          </a:p>
        </p:txBody>
      </p:sp>
      <p:sp>
        <p:nvSpPr>
          <p:cNvPr id="5" name="Slide Number Placeholder 4">
            <a:extLst>
              <a:ext uri="{FF2B5EF4-FFF2-40B4-BE49-F238E27FC236}">
                <a16:creationId xmlns:a16="http://schemas.microsoft.com/office/drawing/2014/main" id="{E7FC6E84-2805-2B47-A608-E68DEAA8CF2F}"/>
              </a:ext>
            </a:extLst>
          </p:cNvPr>
          <p:cNvSpPr>
            <a:spLocks noGrp="1"/>
          </p:cNvSpPr>
          <p:nvPr>
            <p:ph type="sldNum" sz="quarter" idx="11"/>
          </p:nvPr>
        </p:nvSpPr>
        <p:spPr/>
        <p:txBody>
          <a:bodyPr/>
          <a:lstStyle/>
          <a:p>
            <a:fld id="{5364DB99-64BC-DB4A-AD53-785AA9A01BB3}" type="slidenum">
              <a:rPr lang="en-US" smtClean="0"/>
              <a:t>42</a:t>
            </a:fld>
            <a:endParaRPr lang="en-US"/>
          </a:p>
        </p:txBody>
      </p:sp>
    </p:spTree>
    <p:extLst>
      <p:ext uri="{BB962C8B-B14F-4D97-AF65-F5344CB8AC3E}">
        <p14:creationId xmlns:p14="http://schemas.microsoft.com/office/powerpoint/2010/main" val="3000835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7423" y="32210"/>
            <a:ext cx="9036496" cy="660486"/>
          </a:xfrm>
        </p:spPr>
        <p:txBody>
          <a:bodyPr>
            <a:normAutofit/>
          </a:bodyPr>
          <a:lstStyle/>
          <a:p>
            <a:pPr algn="ctr"/>
            <a:r>
              <a:rPr lang="en-AU" sz="3200" dirty="0"/>
              <a:t>The mode</a:t>
            </a:r>
          </a:p>
        </p:txBody>
      </p:sp>
      <p:sp>
        <p:nvSpPr>
          <p:cNvPr id="3" name="Content Placeholder 2"/>
          <p:cNvSpPr>
            <a:spLocks noGrp="1"/>
          </p:cNvSpPr>
          <p:nvPr>
            <p:ph idx="1"/>
          </p:nvPr>
        </p:nvSpPr>
        <p:spPr>
          <a:xfrm>
            <a:off x="213183" y="620688"/>
            <a:ext cx="8784976" cy="3384376"/>
          </a:xfrm>
          <a:solidFill>
            <a:schemeClr val="bg1"/>
          </a:solidFill>
        </p:spPr>
        <p:txBody>
          <a:bodyPr>
            <a:noAutofit/>
          </a:bodyPr>
          <a:lstStyle/>
          <a:p>
            <a:r>
              <a:rPr lang="en-US" altLang="en-US" sz="1800" dirty="0"/>
              <a:t>In frequency distributions, the </a:t>
            </a:r>
            <a:r>
              <a:rPr lang="en-US" altLang="en-US" sz="1800" b="1" dirty="0"/>
              <a:t>mode</a:t>
            </a:r>
            <a:r>
              <a:rPr lang="en-US" altLang="en-US" sz="1800" dirty="0"/>
              <a:t> is the score [or category] that has the greatest frequency</a:t>
            </a:r>
          </a:p>
          <a:p>
            <a:endParaRPr lang="en-US" altLang="en-US" sz="1000" dirty="0"/>
          </a:p>
          <a:p>
            <a:r>
              <a:rPr lang="en-US" altLang="en-US" sz="1800" dirty="0"/>
              <a:t>The mode can be a useful measure of central tendency as it corresponds to an actual score in the data</a:t>
            </a:r>
          </a:p>
          <a:p>
            <a:pPr lvl="1">
              <a:buFont typeface="Arial" panose="020B0604020202020204" pitchFamily="34" charset="0"/>
              <a:buChar char="»"/>
            </a:pPr>
            <a:r>
              <a:rPr lang="en-US" altLang="en-US" sz="1800" dirty="0"/>
              <a:t>the mean and the median are both calculated values and often produce an answer that does not equal any score in the distribution</a:t>
            </a:r>
          </a:p>
          <a:p>
            <a:pPr lvl="1">
              <a:buFont typeface="Arial" panose="020B0604020202020204" pitchFamily="34" charset="0"/>
              <a:buChar char="»"/>
            </a:pPr>
            <a:endParaRPr lang="en-US" altLang="en-US" sz="1000" dirty="0"/>
          </a:p>
          <a:p>
            <a:r>
              <a:rPr lang="en-US" altLang="en-US" sz="1800" dirty="0"/>
              <a:t>Although a distribution will have only one mean and only one median, it is possible to have more than one mode. </a:t>
            </a:r>
          </a:p>
          <a:p>
            <a:pPr lvl="1">
              <a:buFont typeface="Arial" panose="020B0604020202020204" pitchFamily="34" charset="0"/>
              <a:buChar char="»"/>
            </a:pPr>
            <a:r>
              <a:rPr lang="en-US" altLang="en-US" sz="1800" dirty="0"/>
              <a:t>A distribution with two modes is said to be </a:t>
            </a:r>
            <a:r>
              <a:rPr lang="en-US" altLang="en-US" sz="1800" b="1" dirty="0"/>
              <a:t>bimodal</a:t>
            </a:r>
            <a:r>
              <a:rPr lang="en-US" altLang="en-US" sz="1800" dirty="0"/>
              <a:t>, and a distribution with more than two modes is called </a:t>
            </a:r>
            <a:r>
              <a:rPr lang="en-US" altLang="en-US" sz="1800" b="1" dirty="0"/>
              <a:t>multimodal</a:t>
            </a:r>
            <a:r>
              <a:rPr lang="en-US" altLang="en-US" sz="1800" dirty="0"/>
              <a:t>. </a:t>
            </a:r>
          </a:p>
          <a:p>
            <a:pPr lvl="1"/>
            <a:endParaRPr lang="en-US" altLang="en-US" dirty="0"/>
          </a:p>
          <a:p>
            <a:endParaRPr lang="en-AU" dirty="0"/>
          </a:p>
        </p:txBody>
      </p:sp>
      <p:pic>
        <p:nvPicPr>
          <p:cNvPr id="6" name="Picture 5"/>
          <p:cNvPicPr>
            <a:picLocks noChangeAspect="1"/>
          </p:cNvPicPr>
          <p:nvPr/>
        </p:nvPicPr>
        <p:blipFill>
          <a:blip r:embed="rId2"/>
          <a:stretch>
            <a:fillRect/>
          </a:stretch>
        </p:blipFill>
        <p:spPr>
          <a:xfrm>
            <a:off x="1043608" y="4077072"/>
            <a:ext cx="6120680" cy="2279278"/>
          </a:xfrm>
          <a:prstGeom prst="rect">
            <a:avLst/>
          </a:prstGeom>
        </p:spPr>
      </p:pic>
      <p:sp>
        <p:nvSpPr>
          <p:cNvPr id="4" name="Slide Number Placeholder 3">
            <a:extLst>
              <a:ext uri="{FF2B5EF4-FFF2-40B4-BE49-F238E27FC236}">
                <a16:creationId xmlns:a16="http://schemas.microsoft.com/office/drawing/2014/main" id="{2A5910F0-3CAE-B04F-A9AB-2AC63504441B}"/>
              </a:ext>
            </a:extLst>
          </p:cNvPr>
          <p:cNvSpPr>
            <a:spLocks noGrp="1"/>
          </p:cNvSpPr>
          <p:nvPr>
            <p:ph type="sldNum" sz="quarter" idx="11"/>
          </p:nvPr>
        </p:nvSpPr>
        <p:spPr/>
        <p:txBody>
          <a:bodyPr/>
          <a:lstStyle/>
          <a:p>
            <a:fld id="{5364DB99-64BC-DB4A-AD53-785AA9A01BB3}" type="slidenum">
              <a:rPr lang="en-US" smtClean="0"/>
              <a:t>43</a:t>
            </a:fld>
            <a:endParaRPr lang="en-US"/>
          </a:p>
        </p:txBody>
      </p:sp>
    </p:spTree>
    <p:extLst>
      <p:ext uri="{BB962C8B-B14F-4D97-AF65-F5344CB8AC3E}">
        <p14:creationId xmlns:p14="http://schemas.microsoft.com/office/powerpoint/2010/main" val="4048533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7423" y="32210"/>
            <a:ext cx="9036496" cy="660486"/>
          </a:xfrm>
        </p:spPr>
        <p:txBody>
          <a:bodyPr>
            <a:normAutofit/>
          </a:bodyPr>
          <a:lstStyle/>
          <a:p>
            <a:pPr algn="ctr"/>
            <a:r>
              <a:rPr lang="en-AU" sz="3200" dirty="0"/>
              <a:t>The mode</a:t>
            </a:r>
          </a:p>
        </p:txBody>
      </p:sp>
      <p:sp>
        <p:nvSpPr>
          <p:cNvPr id="3" name="Content Placeholder 2"/>
          <p:cNvSpPr>
            <a:spLocks noGrp="1"/>
          </p:cNvSpPr>
          <p:nvPr>
            <p:ph idx="1"/>
          </p:nvPr>
        </p:nvSpPr>
        <p:spPr>
          <a:xfrm>
            <a:off x="251520" y="764704"/>
            <a:ext cx="8784976" cy="2160240"/>
          </a:xfrm>
          <a:solidFill>
            <a:schemeClr val="bg1"/>
          </a:solidFill>
        </p:spPr>
        <p:txBody>
          <a:bodyPr>
            <a:normAutofit fontScale="92500"/>
          </a:bodyPr>
          <a:lstStyle/>
          <a:p>
            <a:pPr>
              <a:lnSpc>
                <a:spcPct val="120000"/>
              </a:lnSpc>
            </a:pPr>
            <a:r>
              <a:rPr lang="en-US" altLang="en-US" dirty="0"/>
              <a:t>Used as the </a:t>
            </a:r>
            <a:r>
              <a:rPr lang="en-US" altLang="en-US" b="1" i="1" dirty="0"/>
              <a:t>appropriate measure </a:t>
            </a:r>
            <a:r>
              <a:rPr lang="en-US" altLang="en-US" dirty="0"/>
              <a:t>of central tendency for </a:t>
            </a:r>
            <a:r>
              <a:rPr lang="en-US" altLang="en-US" b="1" i="1" dirty="0"/>
              <a:t>categorical</a:t>
            </a:r>
            <a:r>
              <a:rPr lang="en-US" altLang="en-US" dirty="0"/>
              <a:t> data</a:t>
            </a:r>
          </a:p>
          <a:p>
            <a:pPr lvl="1">
              <a:buFont typeface="Arial" panose="020B0604020202020204" pitchFamily="34" charset="0"/>
              <a:buChar char="»"/>
            </a:pPr>
            <a:r>
              <a:rPr lang="en-US" altLang="en-US" dirty="0"/>
              <a:t>only measure for nominal scale</a:t>
            </a:r>
          </a:p>
          <a:p>
            <a:pPr lvl="1">
              <a:buFont typeface="Arial" panose="020B0604020202020204" pitchFamily="34" charset="0"/>
              <a:buChar char="»"/>
            </a:pPr>
            <a:r>
              <a:rPr lang="en-US" altLang="en-US" dirty="0"/>
              <a:t>can be useful for ordinal … but median is more so!</a:t>
            </a:r>
          </a:p>
          <a:p>
            <a:pPr lvl="1"/>
            <a:endParaRPr lang="en-US" altLang="en-US" dirty="0"/>
          </a:p>
          <a:p>
            <a:endParaRPr lang="en-AU" dirty="0"/>
          </a:p>
        </p:txBody>
      </p:sp>
      <p:pic>
        <p:nvPicPr>
          <p:cNvPr id="2" name="Picture 1"/>
          <p:cNvPicPr>
            <a:picLocks noChangeAspect="1"/>
          </p:cNvPicPr>
          <p:nvPr/>
        </p:nvPicPr>
        <p:blipFill>
          <a:blip r:embed="rId3"/>
          <a:stretch>
            <a:fillRect/>
          </a:stretch>
        </p:blipFill>
        <p:spPr>
          <a:xfrm>
            <a:off x="251520" y="3284984"/>
            <a:ext cx="4679907" cy="3049477"/>
          </a:xfrm>
          <a:prstGeom prst="rect">
            <a:avLst/>
          </a:prstGeom>
        </p:spPr>
      </p:pic>
      <p:sp>
        <p:nvSpPr>
          <p:cNvPr id="4" name="TextBox 3"/>
          <p:cNvSpPr txBox="1"/>
          <p:nvPr/>
        </p:nvSpPr>
        <p:spPr>
          <a:xfrm>
            <a:off x="5220072" y="3789040"/>
            <a:ext cx="3024336" cy="1569660"/>
          </a:xfrm>
          <a:prstGeom prst="rect">
            <a:avLst/>
          </a:prstGeom>
          <a:solidFill>
            <a:schemeClr val="bg1"/>
          </a:solidFill>
        </p:spPr>
        <p:txBody>
          <a:bodyPr wrap="square" rtlCol="0">
            <a:spAutoFit/>
          </a:bodyPr>
          <a:lstStyle/>
          <a:p>
            <a:r>
              <a:rPr lang="en-AU" dirty="0">
                <a:solidFill>
                  <a:schemeClr val="tx2"/>
                </a:solidFill>
              </a:rPr>
              <a:t> </a:t>
            </a:r>
            <a:r>
              <a:rPr lang="en-AU" sz="2400" dirty="0">
                <a:solidFill>
                  <a:schemeClr val="tx2"/>
                </a:solidFill>
              </a:rPr>
              <a:t>The most typical [most common] level of exercise was ‘Sedentary’.</a:t>
            </a:r>
          </a:p>
        </p:txBody>
      </p:sp>
      <p:sp>
        <p:nvSpPr>
          <p:cNvPr id="7" name="Slide Number Placeholder 6">
            <a:extLst>
              <a:ext uri="{FF2B5EF4-FFF2-40B4-BE49-F238E27FC236}">
                <a16:creationId xmlns:a16="http://schemas.microsoft.com/office/drawing/2014/main" id="{5742C906-8299-054B-ACBE-232B0C57969B}"/>
              </a:ext>
            </a:extLst>
          </p:cNvPr>
          <p:cNvSpPr>
            <a:spLocks noGrp="1"/>
          </p:cNvSpPr>
          <p:nvPr>
            <p:ph type="sldNum" sz="quarter" idx="11"/>
          </p:nvPr>
        </p:nvSpPr>
        <p:spPr/>
        <p:txBody>
          <a:bodyPr/>
          <a:lstStyle/>
          <a:p>
            <a:fld id="{5364DB99-64BC-DB4A-AD53-785AA9A01BB3}" type="slidenum">
              <a:rPr lang="en-US" smtClean="0"/>
              <a:t>44</a:t>
            </a:fld>
            <a:endParaRPr lang="en-US"/>
          </a:p>
        </p:txBody>
      </p:sp>
    </p:spTree>
    <p:extLst>
      <p:ext uri="{BB962C8B-B14F-4D97-AF65-F5344CB8AC3E}">
        <p14:creationId xmlns:p14="http://schemas.microsoft.com/office/powerpoint/2010/main" val="93549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6632"/>
            <a:ext cx="9144000" cy="792088"/>
          </a:xfrm>
        </p:spPr>
        <p:txBody>
          <a:bodyPr>
            <a:normAutofit/>
          </a:bodyPr>
          <a:lstStyle/>
          <a:p>
            <a:pPr algn="ctr"/>
            <a:r>
              <a:rPr lang="en-AU" sz="3200" dirty="0"/>
              <a:t>Comparison of mean and median</a:t>
            </a:r>
          </a:p>
        </p:txBody>
      </p:sp>
      <p:sp>
        <p:nvSpPr>
          <p:cNvPr id="2" name="Content Placeholder 1"/>
          <p:cNvSpPr>
            <a:spLocks noGrp="1"/>
          </p:cNvSpPr>
          <p:nvPr>
            <p:ph idx="1"/>
          </p:nvPr>
        </p:nvSpPr>
        <p:spPr>
          <a:xfrm>
            <a:off x="107504" y="1052736"/>
            <a:ext cx="8856984" cy="4824536"/>
          </a:xfrm>
          <a:solidFill>
            <a:schemeClr val="bg1"/>
          </a:solidFill>
        </p:spPr>
        <p:txBody>
          <a:bodyPr>
            <a:noAutofit/>
          </a:bodyPr>
          <a:lstStyle/>
          <a:p>
            <a:pPr>
              <a:lnSpc>
                <a:spcPct val="134000"/>
              </a:lnSpc>
            </a:pPr>
            <a:r>
              <a:rPr lang="en-AU" sz="2400" dirty="0"/>
              <a:t>If a distribution is reasonably symmetric, the values of the mean and median will be similar.</a:t>
            </a:r>
          </a:p>
          <a:p>
            <a:pPr marL="109728" indent="0">
              <a:buNone/>
            </a:pPr>
            <a:endParaRPr lang="en-AU" sz="1000" dirty="0"/>
          </a:p>
          <a:p>
            <a:pPr>
              <a:lnSpc>
                <a:spcPct val="134000"/>
              </a:lnSpc>
            </a:pPr>
            <a:r>
              <a:rPr lang="en-AU" sz="2400" dirty="0"/>
              <a:t>If a distribution is skewed, the mean will be pulled in the direction of the skew.  The mean will also be affected by any outliers [extreme scores].</a:t>
            </a:r>
          </a:p>
          <a:p>
            <a:endParaRPr lang="en-AU" sz="1000" dirty="0"/>
          </a:p>
          <a:p>
            <a:pPr marL="0" indent="0">
              <a:lnSpc>
                <a:spcPct val="134000"/>
              </a:lnSpc>
              <a:buNone/>
            </a:pPr>
            <a:r>
              <a:rPr lang="en-AU" sz="2400" dirty="0"/>
              <a:t>The </a:t>
            </a:r>
            <a:r>
              <a:rPr lang="en-AU" sz="2400" b="1" dirty="0">
                <a:solidFill>
                  <a:srgbClr val="FF0000"/>
                </a:solidFill>
              </a:rPr>
              <a:t>mean</a:t>
            </a:r>
            <a:r>
              <a:rPr lang="en-AU" sz="2400" b="1" dirty="0"/>
              <a:t> </a:t>
            </a:r>
            <a:r>
              <a:rPr lang="en-AU" sz="2400" dirty="0"/>
              <a:t>is most appropriate for reasonably </a:t>
            </a:r>
            <a:r>
              <a:rPr lang="en-AU" sz="2400" b="1" dirty="0">
                <a:solidFill>
                  <a:srgbClr val="FF0000"/>
                </a:solidFill>
              </a:rPr>
              <a:t>symmetric</a:t>
            </a:r>
            <a:br>
              <a:rPr lang="en-AU" sz="2400" b="1" dirty="0">
                <a:solidFill>
                  <a:srgbClr val="FF0000"/>
                </a:solidFill>
              </a:rPr>
            </a:br>
            <a:r>
              <a:rPr lang="en-AU" sz="2400" dirty="0"/>
              <a:t>distributions with </a:t>
            </a:r>
            <a:r>
              <a:rPr lang="en-AU" sz="2400" b="1" dirty="0">
                <a:solidFill>
                  <a:srgbClr val="FF0000"/>
                </a:solidFill>
              </a:rPr>
              <a:t>no outliers</a:t>
            </a:r>
            <a:r>
              <a:rPr lang="en-AU" sz="2400" dirty="0"/>
              <a:t>.</a:t>
            </a:r>
          </a:p>
          <a:p>
            <a:pPr marL="0" indent="0">
              <a:buNone/>
            </a:pPr>
            <a:r>
              <a:rPr lang="en-AU" sz="2400" dirty="0"/>
              <a:t>The </a:t>
            </a:r>
            <a:r>
              <a:rPr lang="en-AU" sz="2400" b="1" dirty="0">
                <a:solidFill>
                  <a:srgbClr val="FF0000"/>
                </a:solidFill>
              </a:rPr>
              <a:t>median</a:t>
            </a:r>
            <a:r>
              <a:rPr lang="en-AU" sz="2400" b="1" dirty="0"/>
              <a:t> </a:t>
            </a:r>
            <a:r>
              <a:rPr lang="en-AU" sz="2400" dirty="0"/>
              <a:t>is most appropriate for </a:t>
            </a:r>
            <a:r>
              <a:rPr lang="en-AU" sz="2400" b="1" dirty="0">
                <a:solidFill>
                  <a:srgbClr val="FF0000"/>
                </a:solidFill>
              </a:rPr>
              <a:t>skewed</a:t>
            </a:r>
            <a:r>
              <a:rPr lang="en-AU" sz="2400" dirty="0"/>
              <a:t> distributions, or distributions with </a:t>
            </a:r>
            <a:r>
              <a:rPr lang="en-AU" sz="2400" b="1" dirty="0">
                <a:solidFill>
                  <a:srgbClr val="FF0000"/>
                </a:solidFill>
              </a:rPr>
              <a:t>outliers</a:t>
            </a:r>
            <a:r>
              <a:rPr lang="en-AU" sz="2400" dirty="0"/>
              <a:t>.</a:t>
            </a:r>
          </a:p>
        </p:txBody>
      </p:sp>
      <p:sp>
        <p:nvSpPr>
          <p:cNvPr id="5" name="Slide Number Placeholder 4">
            <a:extLst>
              <a:ext uri="{FF2B5EF4-FFF2-40B4-BE49-F238E27FC236}">
                <a16:creationId xmlns:a16="http://schemas.microsoft.com/office/drawing/2014/main" id="{0F5AD31B-68F1-DF40-8FBA-5FD5D772C80A}"/>
              </a:ext>
            </a:extLst>
          </p:cNvPr>
          <p:cNvSpPr>
            <a:spLocks noGrp="1"/>
          </p:cNvSpPr>
          <p:nvPr>
            <p:ph type="sldNum" sz="quarter" idx="11"/>
          </p:nvPr>
        </p:nvSpPr>
        <p:spPr/>
        <p:txBody>
          <a:bodyPr/>
          <a:lstStyle/>
          <a:p>
            <a:fld id="{5364DB99-64BC-DB4A-AD53-785AA9A01BB3}" type="slidenum">
              <a:rPr lang="en-US" smtClean="0"/>
              <a:t>45</a:t>
            </a:fld>
            <a:endParaRPr lang="en-US"/>
          </a:p>
        </p:txBody>
      </p:sp>
    </p:spTree>
    <p:extLst>
      <p:ext uri="{BB962C8B-B14F-4D97-AF65-F5344CB8AC3E}">
        <p14:creationId xmlns:p14="http://schemas.microsoft.com/office/powerpoint/2010/main" val="1306951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AU" dirty="0"/>
          </a:p>
          <a:p>
            <a:endParaRPr lang="en-AU" dirty="0"/>
          </a:p>
          <a:p>
            <a:endParaRPr lang="en-AU" dirty="0"/>
          </a:p>
          <a:p>
            <a:endParaRPr lang="en-AU" dirty="0"/>
          </a:p>
          <a:p>
            <a:endParaRPr lang="en-AU" dirty="0"/>
          </a:p>
          <a:p>
            <a:endParaRPr lang="en-AU" dirty="0"/>
          </a:p>
          <a:p>
            <a:endParaRPr lang="en-AU"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89" y="928737"/>
            <a:ext cx="9036495" cy="451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3528" y="5444748"/>
            <a:ext cx="6361162" cy="892552"/>
          </a:xfrm>
          <a:prstGeom prst="rect">
            <a:avLst/>
          </a:prstGeom>
          <a:solidFill>
            <a:schemeClr val="bg1"/>
          </a:solidFill>
        </p:spPr>
        <p:txBody>
          <a:bodyPr wrap="square">
            <a:spAutoFit/>
          </a:bodyPr>
          <a:lstStyle/>
          <a:p>
            <a:r>
              <a:rPr lang="en-AU" sz="1400" dirty="0">
                <a:solidFill>
                  <a:schemeClr val="tx2"/>
                </a:solidFill>
              </a:rPr>
              <a:t>Source:  Australian Bureau of Statistics, 2013, Catalogue Number 6523.0</a:t>
            </a:r>
          </a:p>
          <a:p>
            <a:r>
              <a:rPr lang="en-AU" sz="1400" dirty="0">
                <a:solidFill>
                  <a:schemeClr val="tx2"/>
                </a:solidFill>
              </a:rPr>
              <a:t>Household Income and Income Distribution, Australia, 2011-12, Summary of Findings</a:t>
            </a:r>
          </a:p>
          <a:p>
            <a:r>
              <a:rPr lang="en-AU" sz="1200" u="sng" dirty="0">
                <a:solidFill>
                  <a:schemeClr val="tx2"/>
                </a:solidFill>
                <a:hlinkClick r:id="rId4">
                  <a:extLst>
                    <a:ext uri="{A12FA001-AC4F-418D-AE19-62706E023703}">
                      <ahyp:hlinkClr xmlns:ahyp="http://schemas.microsoft.com/office/drawing/2018/hyperlinkcolor" val="tx"/>
                    </a:ext>
                  </a:extLst>
                </a:hlinkClick>
              </a:rPr>
              <a:t>http://www.abs.gov.au/ausstats/abs@.nsf/Latestproducts/6523.0Main%20Features22011-12?opendocument&amp;tabname=Summary&amp;prodno=6523.0&amp;issue=2011-12&amp;num=&amp;view</a:t>
            </a:r>
            <a:r>
              <a:rPr lang="en-AU" sz="1200" dirty="0">
                <a:solidFill>
                  <a:schemeClr val="tx2"/>
                </a:solidFill>
              </a:rPr>
              <a:t>=</a:t>
            </a:r>
            <a:endParaRPr lang="en-AU" sz="2400" dirty="0">
              <a:solidFill>
                <a:schemeClr val="tx2"/>
              </a:solidFill>
            </a:endParaRPr>
          </a:p>
        </p:txBody>
      </p:sp>
      <p:sp>
        <p:nvSpPr>
          <p:cNvPr id="6" name="TextBox 5">
            <a:extLst>
              <a:ext uri="{FF2B5EF4-FFF2-40B4-BE49-F238E27FC236}">
                <a16:creationId xmlns:a16="http://schemas.microsoft.com/office/drawing/2014/main" id="{D8ACB38B-A39C-024D-9239-0FB78B91E9A9}"/>
              </a:ext>
            </a:extLst>
          </p:cNvPr>
          <p:cNvSpPr txBox="1"/>
          <p:nvPr/>
        </p:nvSpPr>
        <p:spPr>
          <a:xfrm>
            <a:off x="2871904" y="1394573"/>
            <a:ext cx="652743" cy="369332"/>
          </a:xfrm>
          <a:prstGeom prst="rect">
            <a:avLst/>
          </a:prstGeom>
          <a:noFill/>
        </p:spPr>
        <p:txBody>
          <a:bodyPr wrap="none" rtlCol="0">
            <a:spAutoFit/>
          </a:bodyPr>
          <a:lstStyle/>
          <a:p>
            <a:r>
              <a:rPr lang="en-US" dirty="0">
                <a:solidFill>
                  <a:schemeClr val="tx2"/>
                </a:solidFill>
              </a:rPr>
              <a:t>$790</a:t>
            </a:r>
          </a:p>
        </p:txBody>
      </p:sp>
      <p:sp>
        <p:nvSpPr>
          <p:cNvPr id="7" name="TextBox 6">
            <a:extLst>
              <a:ext uri="{FF2B5EF4-FFF2-40B4-BE49-F238E27FC236}">
                <a16:creationId xmlns:a16="http://schemas.microsoft.com/office/drawing/2014/main" id="{B7339E86-A9C3-4344-9BE3-E0066141B52F}"/>
              </a:ext>
            </a:extLst>
          </p:cNvPr>
          <p:cNvSpPr txBox="1"/>
          <p:nvPr/>
        </p:nvSpPr>
        <p:spPr>
          <a:xfrm>
            <a:off x="3434019" y="1394573"/>
            <a:ext cx="652743" cy="369332"/>
          </a:xfrm>
          <a:prstGeom prst="rect">
            <a:avLst/>
          </a:prstGeom>
          <a:noFill/>
        </p:spPr>
        <p:txBody>
          <a:bodyPr wrap="none" rtlCol="0">
            <a:spAutoFit/>
          </a:bodyPr>
          <a:lstStyle/>
          <a:p>
            <a:r>
              <a:rPr lang="en-US" dirty="0">
                <a:solidFill>
                  <a:schemeClr val="tx2"/>
                </a:solidFill>
              </a:rPr>
              <a:t>$918</a:t>
            </a:r>
          </a:p>
        </p:txBody>
      </p:sp>
      <p:sp>
        <p:nvSpPr>
          <p:cNvPr id="8" name="TextBox 7">
            <a:extLst>
              <a:ext uri="{FF2B5EF4-FFF2-40B4-BE49-F238E27FC236}">
                <a16:creationId xmlns:a16="http://schemas.microsoft.com/office/drawing/2014/main" id="{F231F4B1-4779-8745-ABFA-E093F46A6593}"/>
              </a:ext>
            </a:extLst>
          </p:cNvPr>
          <p:cNvSpPr txBox="1"/>
          <p:nvPr/>
        </p:nvSpPr>
        <p:spPr>
          <a:xfrm>
            <a:off x="1521163" y="1394573"/>
            <a:ext cx="652743" cy="369332"/>
          </a:xfrm>
          <a:prstGeom prst="rect">
            <a:avLst/>
          </a:prstGeom>
          <a:noFill/>
        </p:spPr>
        <p:txBody>
          <a:bodyPr wrap="none" rtlCol="0">
            <a:spAutoFit/>
          </a:bodyPr>
          <a:lstStyle/>
          <a:p>
            <a:r>
              <a:rPr lang="en-US" dirty="0">
                <a:solidFill>
                  <a:schemeClr val="tx2"/>
                </a:solidFill>
              </a:rPr>
              <a:t>$379</a:t>
            </a:r>
          </a:p>
        </p:txBody>
      </p:sp>
      <p:sp>
        <p:nvSpPr>
          <p:cNvPr id="9" name="TextBox 8">
            <a:extLst>
              <a:ext uri="{FF2B5EF4-FFF2-40B4-BE49-F238E27FC236}">
                <a16:creationId xmlns:a16="http://schemas.microsoft.com/office/drawing/2014/main" id="{55346023-CBA9-894D-90C5-D2163E3BE24D}"/>
              </a:ext>
            </a:extLst>
          </p:cNvPr>
          <p:cNvSpPr txBox="1"/>
          <p:nvPr/>
        </p:nvSpPr>
        <p:spPr>
          <a:xfrm>
            <a:off x="5439784" y="1394573"/>
            <a:ext cx="769763" cy="369332"/>
          </a:xfrm>
          <a:prstGeom prst="rect">
            <a:avLst/>
          </a:prstGeom>
          <a:noFill/>
        </p:spPr>
        <p:txBody>
          <a:bodyPr wrap="none" rtlCol="0">
            <a:spAutoFit/>
          </a:bodyPr>
          <a:lstStyle/>
          <a:p>
            <a:r>
              <a:rPr lang="en-US" dirty="0">
                <a:solidFill>
                  <a:schemeClr val="tx2"/>
                </a:solidFill>
              </a:rPr>
              <a:t>$1555</a:t>
            </a:r>
          </a:p>
        </p:txBody>
      </p:sp>
      <p:sp>
        <p:nvSpPr>
          <p:cNvPr id="10" name="TextBox 9">
            <a:extLst>
              <a:ext uri="{FF2B5EF4-FFF2-40B4-BE49-F238E27FC236}">
                <a16:creationId xmlns:a16="http://schemas.microsoft.com/office/drawing/2014/main" id="{C132AF76-D7C0-374A-8D0B-10F3A2A0F7ED}"/>
              </a:ext>
            </a:extLst>
          </p:cNvPr>
          <p:cNvSpPr txBox="1"/>
          <p:nvPr/>
        </p:nvSpPr>
        <p:spPr>
          <a:xfrm>
            <a:off x="6221958" y="2420888"/>
            <a:ext cx="2464842" cy="461665"/>
          </a:xfrm>
          <a:prstGeom prst="rect">
            <a:avLst/>
          </a:prstGeom>
          <a:noFill/>
        </p:spPr>
        <p:txBody>
          <a:bodyPr wrap="none" rtlCol="0">
            <a:spAutoFit/>
          </a:bodyPr>
          <a:lstStyle/>
          <a:p>
            <a:r>
              <a:rPr lang="en-US" sz="2400" b="1" dirty="0">
                <a:solidFill>
                  <a:schemeClr val="tx2"/>
                </a:solidFill>
              </a:rPr>
              <a:t>Positively Skewed</a:t>
            </a:r>
          </a:p>
        </p:txBody>
      </p:sp>
      <p:sp>
        <p:nvSpPr>
          <p:cNvPr id="11" name="TextBox 10">
            <a:extLst>
              <a:ext uri="{FF2B5EF4-FFF2-40B4-BE49-F238E27FC236}">
                <a16:creationId xmlns:a16="http://schemas.microsoft.com/office/drawing/2014/main" id="{81D75959-2D2F-304C-9659-CED0B06C73AF}"/>
              </a:ext>
            </a:extLst>
          </p:cNvPr>
          <p:cNvSpPr txBox="1"/>
          <p:nvPr/>
        </p:nvSpPr>
        <p:spPr>
          <a:xfrm>
            <a:off x="2339752" y="1960418"/>
            <a:ext cx="894797" cy="584775"/>
          </a:xfrm>
          <a:prstGeom prst="rect">
            <a:avLst/>
          </a:prstGeom>
          <a:noFill/>
        </p:spPr>
        <p:txBody>
          <a:bodyPr wrap="none" rtlCol="0">
            <a:spAutoFit/>
          </a:bodyPr>
          <a:lstStyle/>
          <a:p>
            <a:r>
              <a:rPr lang="en-US" sz="3200" b="1" dirty="0">
                <a:solidFill>
                  <a:srgbClr val="FF0000"/>
                </a:solidFill>
              </a:rPr>
              <a:t>50%</a:t>
            </a:r>
          </a:p>
        </p:txBody>
      </p:sp>
      <p:sp>
        <p:nvSpPr>
          <p:cNvPr id="13" name="TextBox 12">
            <a:extLst>
              <a:ext uri="{FF2B5EF4-FFF2-40B4-BE49-F238E27FC236}">
                <a16:creationId xmlns:a16="http://schemas.microsoft.com/office/drawing/2014/main" id="{3A5EC945-FBC5-9F46-9D26-7774DB73073B}"/>
              </a:ext>
            </a:extLst>
          </p:cNvPr>
          <p:cNvSpPr txBox="1"/>
          <p:nvPr/>
        </p:nvSpPr>
        <p:spPr>
          <a:xfrm>
            <a:off x="3275856" y="1960418"/>
            <a:ext cx="894797" cy="584775"/>
          </a:xfrm>
          <a:prstGeom prst="rect">
            <a:avLst/>
          </a:prstGeom>
          <a:noFill/>
        </p:spPr>
        <p:txBody>
          <a:bodyPr wrap="none" rtlCol="0">
            <a:spAutoFit/>
          </a:bodyPr>
          <a:lstStyle/>
          <a:p>
            <a:r>
              <a:rPr lang="en-US" sz="3200" b="1" dirty="0">
                <a:solidFill>
                  <a:srgbClr val="FF0000"/>
                </a:solidFill>
              </a:rPr>
              <a:t>50%</a:t>
            </a:r>
          </a:p>
        </p:txBody>
      </p:sp>
      <p:sp>
        <p:nvSpPr>
          <p:cNvPr id="14" name="TextBox 13">
            <a:extLst>
              <a:ext uri="{FF2B5EF4-FFF2-40B4-BE49-F238E27FC236}">
                <a16:creationId xmlns:a16="http://schemas.microsoft.com/office/drawing/2014/main" id="{F38158AB-D05E-C24A-B331-20258B5BD948}"/>
              </a:ext>
            </a:extLst>
          </p:cNvPr>
          <p:cNvSpPr txBox="1"/>
          <p:nvPr/>
        </p:nvSpPr>
        <p:spPr>
          <a:xfrm>
            <a:off x="971600" y="2729130"/>
            <a:ext cx="901209" cy="584775"/>
          </a:xfrm>
          <a:prstGeom prst="rect">
            <a:avLst/>
          </a:prstGeom>
          <a:noFill/>
        </p:spPr>
        <p:txBody>
          <a:bodyPr wrap="none" rtlCol="0">
            <a:spAutoFit/>
          </a:bodyPr>
          <a:lstStyle/>
          <a:p>
            <a:r>
              <a:rPr lang="en-US" sz="3200" b="1" dirty="0">
                <a:solidFill>
                  <a:srgbClr val="FF0000"/>
                </a:solidFill>
              </a:rPr>
              <a:t>10%</a:t>
            </a:r>
          </a:p>
        </p:txBody>
      </p:sp>
      <p:sp>
        <p:nvSpPr>
          <p:cNvPr id="15" name="TextBox 14">
            <a:extLst>
              <a:ext uri="{FF2B5EF4-FFF2-40B4-BE49-F238E27FC236}">
                <a16:creationId xmlns:a16="http://schemas.microsoft.com/office/drawing/2014/main" id="{86DDABEE-60E8-4746-A941-7980B6F8EEB0}"/>
              </a:ext>
            </a:extLst>
          </p:cNvPr>
          <p:cNvSpPr txBox="1"/>
          <p:nvPr/>
        </p:nvSpPr>
        <p:spPr>
          <a:xfrm>
            <a:off x="1907704" y="2729130"/>
            <a:ext cx="901209" cy="584775"/>
          </a:xfrm>
          <a:prstGeom prst="rect">
            <a:avLst/>
          </a:prstGeom>
          <a:noFill/>
        </p:spPr>
        <p:txBody>
          <a:bodyPr wrap="none" rtlCol="0">
            <a:spAutoFit/>
          </a:bodyPr>
          <a:lstStyle/>
          <a:p>
            <a:r>
              <a:rPr lang="en-US" sz="3200" b="1" dirty="0">
                <a:solidFill>
                  <a:srgbClr val="FF0000"/>
                </a:solidFill>
              </a:rPr>
              <a:t>90%</a:t>
            </a:r>
          </a:p>
        </p:txBody>
      </p:sp>
      <p:sp>
        <p:nvSpPr>
          <p:cNvPr id="16" name="TextBox 15">
            <a:extLst>
              <a:ext uri="{FF2B5EF4-FFF2-40B4-BE49-F238E27FC236}">
                <a16:creationId xmlns:a16="http://schemas.microsoft.com/office/drawing/2014/main" id="{7D6C47FF-DE28-4346-B73D-A52683DCE8DE}"/>
              </a:ext>
            </a:extLst>
          </p:cNvPr>
          <p:cNvSpPr txBox="1"/>
          <p:nvPr/>
        </p:nvSpPr>
        <p:spPr>
          <a:xfrm>
            <a:off x="4896399" y="2946685"/>
            <a:ext cx="901209" cy="584775"/>
          </a:xfrm>
          <a:prstGeom prst="rect">
            <a:avLst/>
          </a:prstGeom>
          <a:noFill/>
        </p:spPr>
        <p:txBody>
          <a:bodyPr wrap="none" rtlCol="0">
            <a:spAutoFit/>
          </a:bodyPr>
          <a:lstStyle/>
          <a:p>
            <a:r>
              <a:rPr lang="en-US" sz="3200" b="1" dirty="0">
                <a:solidFill>
                  <a:srgbClr val="FF0000"/>
                </a:solidFill>
              </a:rPr>
              <a:t>90%</a:t>
            </a:r>
          </a:p>
        </p:txBody>
      </p:sp>
      <p:sp>
        <p:nvSpPr>
          <p:cNvPr id="17" name="TextBox 16">
            <a:extLst>
              <a:ext uri="{FF2B5EF4-FFF2-40B4-BE49-F238E27FC236}">
                <a16:creationId xmlns:a16="http://schemas.microsoft.com/office/drawing/2014/main" id="{031A9D20-323D-F14C-82C7-B0BE6399CF8A}"/>
              </a:ext>
            </a:extLst>
          </p:cNvPr>
          <p:cNvSpPr txBox="1"/>
          <p:nvPr/>
        </p:nvSpPr>
        <p:spPr>
          <a:xfrm>
            <a:off x="5832503" y="2946685"/>
            <a:ext cx="901209" cy="584775"/>
          </a:xfrm>
          <a:prstGeom prst="rect">
            <a:avLst/>
          </a:prstGeom>
          <a:noFill/>
        </p:spPr>
        <p:txBody>
          <a:bodyPr wrap="none" rtlCol="0">
            <a:spAutoFit/>
          </a:bodyPr>
          <a:lstStyle/>
          <a:p>
            <a:r>
              <a:rPr lang="en-US" sz="3200" b="1" dirty="0">
                <a:solidFill>
                  <a:srgbClr val="FF0000"/>
                </a:solidFill>
              </a:rPr>
              <a:t>10%</a:t>
            </a:r>
          </a:p>
        </p:txBody>
      </p:sp>
      <p:sp>
        <p:nvSpPr>
          <p:cNvPr id="12" name="Slide Number Placeholder 11">
            <a:extLst>
              <a:ext uri="{FF2B5EF4-FFF2-40B4-BE49-F238E27FC236}">
                <a16:creationId xmlns:a16="http://schemas.microsoft.com/office/drawing/2014/main" id="{C91603AB-8A08-A347-B926-9A3FDC29498E}"/>
              </a:ext>
            </a:extLst>
          </p:cNvPr>
          <p:cNvSpPr>
            <a:spLocks noGrp="1"/>
          </p:cNvSpPr>
          <p:nvPr>
            <p:ph type="sldNum" sz="quarter" idx="11"/>
          </p:nvPr>
        </p:nvSpPr>
        <p:spPr/>
        <p:txBody>
          <a:bodyPr/>
          <a:lstStyle/>
          <a:p>
            <a:fld id="{5364DB99-64BC-DB4A-AD53-785AA9A01BB3}" type="slidenum">
              <a:rPr lang="en-US" smtClean="0"/>
              <a:t>46</a:t>
            </a:fld>
            <a:endParaRPr lang="en-US"/>
          </a:p>
        </p:txBody>
      </p:sp>
      <p:sp>
        <p:nvSpPr>
          <p:cNvPr id="20" name="Title 3">
            <a:extLst>
              <a:ext uri="{FF2B5EF4-FFF2-40B4-BE49-F238E27FC236}">
                <a16:creationId xmlns:a16="http://schemas.microsoft.com/office/drawing/2014/main" id="{B2D5620B-4936-8243-8BE5-1A468F58E3FD}"/>
              </a:ext>
            </a:extLst>
          </p:cNvPr>
          <p:cNvSpPr>
            <a:spLocks noGrp="1"/>
          </p:cNvSpPr>
          <p:nvPr>
            <p:ph type="title"/>
          </p:nvPr>
        </p:nvSpPr>
        <p:spPr>
          <a:xfrm>
            <a:off x="0" y="116632"/>
            <a:ext cx="9144000" cy="792088"/>
          </a:xfrm>
        </p:spPr>
        <p:txBody>
          <a:bodyPr>
            <a:normAutofit/>
          </a:bodyPr>
          <a:lstStyle/>
          <a:p>
            <a:pPr algn="ctr"/>
            <a:r>
              <a:rPr lang="en-AU" sz="3200" dirty="0"/>
              <a:t>Comparison of mean and median</a:t>
            </a:r>
          </a:p>
        </p:txBody>
      </p:sp>
    </p:spTree>
    <p:extLst>
      <p:ext uri="{BB962C8B-B14F-4D97-AF65-F5344CB8AC3E}">
        <p14:creationId xmlns:p14="http://schemas.microsoft.com/office/powerpoint/2010/main" val="368480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1" grpId="1"/>
      <p:bldP spid="13" grpId="0"/>
      <p:bldP spid="13" grpId="1"/>
      <p:bldP spid="14" grpId="0"/>
      <p:bldP spid="14" grpId="1"/>
      <p:bldP spid="15" grpId="0"/>
      <p:bldP spid="15" grpId="1"/>
      <p:bldP spid="16" grpId="0"/>
      <p:bldP spid="16" grpId="1"/>
      <p:bldP spid="17" grpId="0"/>
      <p:bldP spid="1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2A06185-A5D8-CF29-C178-E2692F96AFAE}"/>
              </a:ext>
            </a:extLst>
          </p:cNvPr>
          <p:cNvPicPr>
            <a:picLocks noChangeAspect="1"/>
          </p:cNvPicPr>
          <p:nvPr/>
        </p:nvPicPr>
        <p:blipFill>
          <a:blip r:embed="rId2"/>
          <a:stretch>
            <a:fillRect/>
          </a:stretch>
        </p:blipFill>
        <p:spPr>
          <a:xfrm>
            <a:off x="260993" y="828850"/>
            <a:ext cx="8337841" cy="4544366"/>
          </a:xfrm>
          <a:prstGeom prst="rect">
            <a:avLst/>
          </a:prstGeom>
        </p:spPr>
      </p:pic>
      <p:sp>
        <p:nvSpPr>
          <p:cNvPr id="4" name="Slide Number Placeholder 3">
            <a:extLst>
              <a:ext uri="{FF2B5EF4-FFF2-40B4-BE49-F238E27FC236}">
                <a16:creationId xmlns:a16="http://schemas.microsoft.com/office/drawing/2014/main" id="{8513C36A-260A-D568-ADBA-41844BFC2A8D}"/>
              </a:ext>
            </a:extLst>
          </p:cNvPr>
          <p:cNvSpPr>
            <a:spLocks noGrp="1"/>
          </p:cNvSpPr>
          <p:nvPr>
            <p:ph type="sldNum" sz="quarter" idx="11"/>
          </p:nvPr>
        </p:nvSpPr>
        <p:spPr/>
        <p:txBody>
          <a:bodyPr/>
          <a:lstStyle/>
          <a:p>
            <a:fld id="{5364DB99-64BC-DB4A-AD53-785AA9A01BB3}" type="slidenum">
              <a:rPr lang="en-US" smtClean="0"/>
              <a:pPr/>
              <a:t>47</a:t>
            </a:fld>
            <a:endParaRPr lang="en-US" dirty="0"/>
          </a:p>
        </p:txBody>
      </p:sp>
      <p:sp>
        <p:nvSpPr>
          <p:cNvPr id="7" name="TextBox 6">
            <a:extLst>
              <a:ext uri="{FF2B5EF4-FFF2-40B4-BE49-F238E27FC236}">
                <a16:creationId xmlns:a16="http://schemas.microsoft.com/office/drawing/2014/main" id="{6FCE4046-5A9C-0754-3035-644A006499C4}"/>
              </a:ext>
            </a:extLst>
          </p:cNvPr>
          <p:cNvSpPr txBox="1"/>
          <p:nvPr/>
        </p:nvSpPr>
        <p:spPr>
          <a:xfrm>
            <a:off x="251520" y="260648"/>
            <a:ext cx="5925789" cy="400110"/>
          </a:xfrm>
          <a:prstGeom prst="rect">
            <a:avLst/>
          </a:prstGeom>
          <a:solidFill>
            <a:schemeClr val="bg1"/>
          </a:solidFill>
        </p:spPr>
        <p:txBody>
          <a:bodyPr wrap="none" rtlCol="0">
            <a:spAutoFit/>
          </a:bodyPr>
          <a:lstStyle/>
          <a:p>
            <a:r>
              <a:rPr lang="en-US" sz="2000" dirty="0">
                <a:solidFill>
                  <a:schemeClr val="tx2"/>
                </a:solidFill>
              </a:rPr>
              <a:t>Distribution of household income per week 2019-2020 </a:t>
            </a:r>
          </a:p>
        </p:txBody>
      </p:sp>
      <p:sp>
        <p:nvSpPr>
          <p:cNvPr id="8" name="TextBox 7">
            <a:extLst>
              <a:ext uri="{FF2B5EF4-FFF2-40B4-BE49-F238E27FC236}">
                <a16:creationId xmlns:a16="http://schemas.microsoft.com/office/drawing/2014/main" id="{4CBAC64D-7974-F2C0-9337-C8A8F6CEA1DE}"/>
              </a:ext>
            </a:extLst>
          </p:cNvPr>
          <p:cNvSpPr txBox="1"/>
          <p:nvPr/>
        </p:nvSpPr>
        <p:spPr>
          <a:xfrm>
            <a:off x="251520" y="5741118"/>
            <a:ext cx="6956976" cy="584775"/>
          </a:xfrm>
          <a:prstGeom prst="rect">
            <a:avLst/>
          </a:prstGeom>
          <a:solidFill>
            <a:schemeClr val="bg1"/>
          </a:solidFill>
        </p:spPr>
        <p:txBody>
          <a:bodyPr wrap="square" rtlCol="0">
            <a:spAutoFit/>
          </a:bodyPr>
          <a:lstStyle/>
          <a:p>
            <a:r>
              <a:rPr lang="en-US" sz="1600" dirty="0">
                <a:solidFill>
                  <a:schemeClr val="tx2"/>
                </a:solidFill>
              </a:rPr>
              <a:t>Source: Survey of Income and Housing, 2019-2020, Australian Bureau of Statistics, Household  Income and Wealth, Australia 2019-2020 financial year.</a:t>
            </a:r>
            <a:endParaRPr lang="en-US" sz="2000" dirty="0">
              <a:solidFill>
                <a:schemeClr val="tx2"/>
              </a:solidFill>
            </a:endParaRPr>
          </a:p>
        </p:txBody>
      </p:sp>
      <p:cxnSp>
        <p:nvCxnSpPr>
          <p:cNvPr id="10" name="Straight Connector 9">
            <a:extLst>
              <a:ext uri="{FF2B5EF4-FFF2-40B4-BE49-F238E27FC236}">
                <a16:creationId xmlns:a16="http://schemas.microsoft.com/office/drawing/2014/main" id="{2D60076B-B41D-3522-395D-7C81B73698A8}"/>
              </a:ext>
            </a:extLst>
          </p:cNvPr>
          <p:cNvCxnSpPr>
            <a:cxnSpLocks/>
          </p:cNvCxnSpPr>
          <p:nvPr/>
        </p:nvCxnSpPr>
        <p:spPr>
          <a:xfrm>
            <a:off x="3203848" y="1412776"/>
            <a:ext cx="0" cy="374441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F149723-AA97-0BC4-AEC9-87AB37030E4A}"/>
              </a:ext>
            </a:extLst>
          </p:cNvPr>
          <p:cNvCxnSpPr>
            <a:cxnSpLocks/>
          </p:cNvCxnSpPr>
          <p:nvPr/>
        </p:nvCxnSpPr>
        <p:spPr>
          <a:xfrm>
            <a:off x="3563888" y="1700808"/>
            <a:ext cx="0" cy="3456384"/>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FADE0ED-BA66-1CBB-4D07-6951C81529E6}"/>
              </a:ext>
            </a:extLst>
          </p:cNvPr>
          <p:cNvSpPr txBox="1"/>
          <p:nvPr/>
        </p:nvSpPr>
        <p:spPr>
          <a:xfrm>
            <a:off x="3059832" y="1020953"/>
            <a:ext cx="1151277" cy="307777"/>
          </a:xfrm>
          <a:prstGeom prst="rect">
            <a:avLst/>
          </a:prstGeom>
          <a:noFill/>
        </p:spPr>
        <p:txBody>
          <a:bodyPr wrap="none" rtlCol="0">
            <a:spAutoFit/>
          </a:bodyPr>
          <a:lstStyle/>
          <a:p>
            <a:r>
              <a:rPr lang="en-US" sz="1400" dirty="0">
                <a:solidFill>
                  <a:schemeClr val="tx2"/>
                </a:solidFill>
              </a:rPr>
              <a:t>Median $959</a:t>
            </a:r>
          </a:p>
        </p:txBody>
      </p:sp>
      <p:sp>
        <p:nvSpPr>
          <p:cNvPr id="17" name="TextBox 16">
            <a:extLst>
              <a:ext uri="{FF2B5EF4-FFF2-40B4-BE49-F238E27FC236}">
                <a16:creationId xmlns:a16="http://schemas.microsoft.com/office/drawing/2014/main" id="{0CFE252F-FD9E-DC9B-51AC-B7E00579755F}"/>
              </a:ext>
            </a:extLst>
          </p:cNvPr>
          <p:cNvSpPr txBox="1"/>
          <p:nvPr/>
        </p:nvSpPr>
        <p:spPr>
          <a:xfrm>
            <a:off x="3465607" y="1362574"/>
            <a:ext cx="1106393" cy="307777"/>
          </a:xfrm>
          <a:prstGeom prst="rect">
            <a:avLst/>
          </a:prstGeom>
          <a:noFill/>
        </p:spPr>
        <p:txBody>
          <a:bodyPr wrap="none" rtlCol="0">
            <a:spAutoFit/>
          </a:bodyPr>
          <a:lstStyle/>
          <a:p>
            <a:r>
              <a:rPr lang="en-US" sz="1400" dirty="0">
                <a:solidFill>
                  <a:schemeClr val="tx2"/>
                </a:solidFill>
              </a:rPr>
              <a:t>Mean $1124</a:t>
            </a:r>
          </a:p>
        </p:txBody>
      </p:sp>
      <p:cxnSp>
        <p:nvCxnSpPr>
          <p:cNvPr id="18" name="Straight Connector 17">
            <a:extLst>
              <a:ext uri="{FF2B5EF4-FFF2-40B4-BE49-F238E27FC236}">
                <a16:creationId xmlns:a16="http://schemas.microsoft.com/office/drawing/2014/main" id="{27A6F74B-4036-F537-007A-100A96F97189}"/>
              </a:ext>
            </a:extLst>
          </p:cNvPr>
          <p:cNvCxnSpPr>
            <a:cxnSpLocks/>
          </p:cNvCxnSpPr>
          <p:nvPr/>
        </p:nvCxnSpPr>
        <p:spPr>
          <a:xfrm>
            <a:off x="1849648" y="1419415"/>
            <a:ext cx="0" cy="374441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D6B45BB-15AE-5B7F-64C1-705D3087AAE3}"/>
              </a:ext>
            </a:extLst>
          </p:cNvPr>
          <p:cNvSpPr txBox="1"/>
          <p:nvPr/>
        </p:nvSpPr>
        <p:spPr>
          <a:xfrm>
            <a:off x="1430329" y="1074542"/>
            <a:ext cx="865943" cy="307777"/>
          </a:xfrm>
          <a:prstGeom prst="rect">
            <a:avLst/>
          </a:prstGeom>
          <a:noFill/>
        </p:spPr>
        <p:txBody>
          <a:bodyPr wrap="none" rtlCol="0">
            <a:spAutoFit/>
          </a:bodyPr>
          <a:lstStyle/>
          <a:p>
            <a:r>
              <a:rPr lang="en-US" sz="1400" dirty="0">
                <a:solidFill>
                  <a:schemeClr val="tx2"/>
                </a:solidFill>
              </a:rPr>
              <a:t>P10 $510</a:t>
            </a:r>
          </a:p>
        </p:txBody>
      </p:sp>
      <p:cxnSp>
        <p:nvCxnSpPr>
          <p:cNvPr id="20" name="Straight Connector 19">
            <a:extLst>
              <a:ext uri="{FF2B5EF4-FFF2-40B4-BE49-F238E27FC236}">
                <a16:creationId xmlns:a16="http://schemas.microsoft.com/office/drawing/2014/main" id="{0480D890-CCCC-8BC4-D0A7-B1329E30A144}"/>
              </a:ext>
            </a:extLst>
          </p:cNvPr>
          <p:cNvCxnSpPr>
            <a:cxnSpLocks/>
          </p:cNvCxnSpPr>
          <p:nvPr/>
        </p:nvCxnSpPr>
        <p:spPr>
          <a:xfrm>
            <a:off x="5970613" y="1419415"/>
            <a:ext cx="0" cy="374441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212EE15-CF46-C98C-286C-C8616C41FBE0}"/>
              </a:ext>
            </a:extLst>
          </p:cNvPr>
          <p:cNvSpPr txBox="1"/>
          <p:nvPr/>
        </p:nvSpPr>
        <p:spPr>
          <a:xfrm>
            <a:off x="5565246" y="1081181"/>
            <a:ext cx="957313" cy="307777"/>
          </a:xfrm>
          <a:prstGeom prst="rect">
            <a:avLst/>
          </a:prstGeom>
          <a:noFill/>
        </p:spPr>
        <p:txBody>
          <a:bodyPr wrap="none" rtlCol="0">
            <a:spAutoFit/>
          </a:bodyPr>
          <a:lstStyle/>
          <a:p>
            <a:r>
              <a:rPr lang="en-US" sz="1400" dirty="0">
                <a:solidFill>
                  <a:schemeClr val="tx2"/>
                </a:solidFill>
              </a:rPr>
              <a:t>P90 $1950</a:t>
            </a:r>
          </a:p>
        </p:txBody>
      </p:sp>
      <p:sp>
        <p:nvSpPr>
          <p:cNvPr id="2" name="TextBox 1">
            <a:extLst>
              <a:ext uri="{FF2B5EF4-FFF2-40B4-BE49-F238E27FC236}">
                <a16:creationId xmlns:a16="http://schemas.microsoft.com/office/drawing/2014/main" id="{2C36825C-D066-2D74-F9AB-246CAE9F85BD}"/>
              </a:ext>
            </a:extLst>
          </p:cNvPr>
          <p:cNvSpPr txBox="1"/>
          <p:nvPr/>
        </p:nvSpPr>
        <p:spPr>
          <a:xfrm>
            <a:off x="2221006" y="2667440"/>
            <a:ext cx="894797" cy="584775"/>
          </a:xfrm>
          <a:prstGeom prst="rect">
            <a:avLst/>
          </a:prstGeom>
          <a:noFill/>
        </p:spPr>
        <p:txBody>
          <a:bodyPr wrap="none" rtlCol="0">
            <a:spAutoFit/>
          </a:bodyPr>
          <a:lstStyle/>
          <a:p>
            <a:r>
              <a:rPr lang="en-US" sz="3200" b="1" dirty="0">
                <a:solidFill>
                  <a:srgbClr val="FF0000"/>
                </a:solidFill>
              </a:rPr>
              <a:t>50%</a:t>
            </a:r>
          </a:p>
        </p:txBody>
      </p:sp>
      <p:sp>
        <p:nvSpPr>
          <p:cNvPr id="3" name="TextBox 2">
            <a:extLst>
              <a:ext uri="{FF2B5EF4-FFF2-40B4-BE49-F238E27FC236}">
                <a16:creationId xmlns:a16="http://schemas.microsoft.com/office/drawing/2014/main" id="{2B4A4317-60C9-219B-0CC5-CECA48106F62}"/>
              </a:ext>
            </a:extLst>
          </p:cNvPr>
          <p:cNvSpPr txBox="1"/>
          <p:nvPr/>
        </p:nvSpPr>
        <p:spPr>
          <a:xfrm>
            <a:off x="3203848" y="2667440"/>
            <a:ext cx="894797" cy="584775"/>
          </a:xfrm>
          <a:prstGeom prst="rect">
            <a:avLst/>
          </a:prstGeom>
          <a:noFill/>
        </p:spPr>
        <p:txBody>
          <a:bodyPr wrap="none" rtlCol="0">
            <a:spAutoFit/>
          </a:bodyPr>
          <a:lstStyle/>
          <a:p>
            <a:r>
              <a:rPr lang="en-US" sz="3200" b="1" dirty="0">
                <a:solidFill>
                  <a:srgbClr val="FF0000"/>
                </a:solidFill>
              </a:rPr>
              <a:t>50%</a:t>
            </a:r>
          </a:p>
        </p:txBody>
      </p:sp>
    </p:spTree>
    <p:extLst>
      <p:ext uri="{BB962C8B-B14F-4D97-AF65-F5344CB8AC3E}">
        <p14:creationId xmlns:p14="http://schemas.microsoft.com/office/powerpoint/2010/main" val="280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p:bldP spid="21" grpId="0"/>
      <p:bldP spid="2" grpId="0"/>
      <p:bldP spid="2" grpId="1"/>
      <p:bldP spid="3"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6090"/>
          </a:xfrm>
        </p:spPr>
        <p:txBody>
          <a:bodyPr>
            <a:normAutofit/>
          </a:bodyPr>
          <a:lstStyle/>
          <a:p>
            <a:pPr algn="ctr"/>
            <a:r>
              <a:rPr lang="en-AU" sz="3200" dirty="0"/>
              <a:t>Symmetric[al] distributions</a:t>
            </a:r>
          </a:p>
        </p:txBody>
      </p:sp>
      <p:sp>
        <p:nvSpPr>
          <p:cNvPr id="3" name="Content Placeholder 2"/>
          <p:cNvSpPr>
            <a:spLocks noGrp="1"/>
          </p:cNvSpPr>
          <p:nvPr>
            <p:ph idx="1"/>
          </p:nvPr>
        </p:nvSpPr>
        <p:spPr>
          <a:xfrm>
            <a:off x="179512" y="706090"/>
            <a:ext cx="8784976" cy="3010942"/>
          </a:xfrm>
          <a:solidFill>
            <a:schemeClr val="bg1"/>
          </a:solidFill>
        </p:spPr>
        <p:txBody>
          <a:bodyPr>
            <a:normAutofit fontScale="85000" lnSpcReduction="20000"/>
          </a:bodyPr>
          <a:lstStyle/>
          <a:p>
            <a:pPr marL="0" indent="0">
              <a:buNone/>
            </a:pPr>
            <a:r>
              <a:rPr lang="en-US" altLang="en-US" dirty="0"/>
              <a:t>For a </a:t>
            </a:r>
            <a:r>
              <a:rPr lang="en-US" altLang="en-US" b="1" dirty="0"/>
              <a:t>distribution that is approximately symmetric</a:t>
            </a:r>
            <a:r>
              <a:rPr lang="en-US" altLang="en-US" dirty="0"/>
              <a:t>, the right-hand side is a mirror image of the left-hand side </a:t>
            </a:r>
          </a:p>
          <a:p>
            <a:pPr marL="0" indent="0">
              <a:buNone/>
            </a:pPr>
            <a:endParaRPr lang="en-US" altLang="en-US" sz="1200" dirty="0"/>
          </a:p>
          <a:p>
            <a:pPr lvl="1">
              <a:buFont typeface="Arial" panose="020B0604020202020204" pitchFamily="34" charset="0"/>
              <a:buChar char="»"/>
            </a:pPr>
            <a:r>
              <a:rPr lang="en-US" altLang="en-US" dirty="0"/>
              <a:t>the median is at the centre [midpoint]</a:t>
            </a:r>
          </a:p>
          <a:p>
            <a:pPr lvl="1">
              <a:buFont typeface="Arial" panose="020B0604020202020204" pitchFamily="34" charset="0"/>
              <a:buChar char="»"/>
            </a:pPr>
            <a:endParaRPr lang="en-US" altLang="en-US" sz="1100" dirty="0"/>
          </a:p>
          <a:p>
            <a:pPr lvl="1">
              <a:buFont typeface="Arial" panose="020B0604020202020204" pitchFamily="34" charset="0"/>
              <a:buChar char="»"/>
            </a:pPr>
            <a:r>
              <a:rPr lang="en-US" altLang="en-US" dirty="0">
                <a:solidFill>
                  <a:srgbClr val="FF0000"/>
                </a:solidFill>
              </a:rPr>
              <a:t>the mean is at the centre [balance point]</a:t>
            </a:r>
          </a:p>
          <a:p>
            <a:pPr lvl="1">
              <a:buFont typeface="Arial" panose="020B0604020202020204" pitchFamily="34" charset="0"/>
              <a:buChar char="»"/>
            </a:pPr>
            <a:endParaRPr lang="en-US" altLang="en-US" sz="1100" dirty="0"/>
          </a:p>
          <a:p>
            <a:pPr lvl="1">
              <a:buFont typeface="Arial" panose="020B0604020202020204" pitchFamily="34" charset="0"/>
              <a:buChar char="»"/>
            </a:pPr>
            <a:r>
              <a:rPr lang="en-US" altLang="en-US" dirty="0"/>
              <a:t>if the distribution has only one mode, it will also be in the centre of the distribution </a:t>
            </a:r>
          </a:p>
          <a:p>
            <a:endParaRPr lang="en-AU" dirty="0"/>
          </a:p>
        </p:txBody>
      </p:sp>
      <p:pic>
        <p:nvPicPr>
          <p:cNvPr id="4" name="Content Placeholder 3"/>
          <p:cNvPicPr>
            <a:picLocks noChangeAspect="1"/>
          </p:cNvPicPr>
          <p:nvPr/>
        </p:nvPicPr>
        <p:blipFill>
          <a:blip r:embed="rId2"/>
          <a:stretch>
            <a:fillRect/>
          </a:stretch>
        </p:blipFill>
        <p:spPr>
          <a:xfrm>
            <a:off x="179512" y="3963520"/>
            <a:ext cx="3377902" cy="2375298"/>
          </a:xfrm>
          <a:prstGeom prst="rect">
            <a:avLst/>
          </a:prstGeom>
          <a:solidFill>
            <a:srgbClr val="F6F6F6"/>
          </a:solidFill>
        </p:spPr>
      </p:pic>
      <p:pic>
        <p:nvPicPr>
          <p:cNvPr id="5" name="Picture 4"/>
          <p:cNvPicPr>
            <a:picLocks noChangeAspect="1"/>
          </p:cNvPicPr>
          <p:nvPr/>
        </p:nvPicPr>
        <p:blipFill>
          <a:blip r:embed="rId3"/>
          <a:stretch>
            <a:fillRect/>
          </a:stretch>
        </p:blipFill>
        <p:spPr>
          <a:xfrm>
            <a:off x="3851920" y="3861048"/>
            <a:ext cx="3723426" cy="2375694"/>
          </a:xfrm>
          <a:prstGeom prst="rect">
            <a:avLst/>
          </a:prstGeom>
        </p:spPr>
      </p:pic>
      <p:sp>
        <p:nvSpPr>
          <p:cNvPr id="6" name="Rectangle 5">
            <a:extLst>
              <a:ext uri="{FF2B5EF4-FFF2-40B4-BE49-F238E27FC236}">
                <a16:creationId xmlns:a16="http://schemas.microsoft.com/office/drawing/2014/main" id="{6F077773-AB82-D94A-9D41-E0F4DE914001}"/>
              </a:ext>
            </a:extLst>
          </p:cNvPr>
          <p:cNvSpPr/>
          <p:nvPr/>
        </p:nvSpPr>
        <p:spPr>
          <a:xfrm>
            <a:off x="755576" y="4238456"/>
            <a:ext cx="907621" cy="461665"/>
          </a:xfrm>
          <a:prstGeom prst="rect">
            <a:avLst/>
          </a:prstGeom>
        </p:spPr>
        <p:txBody>
          <a:bodyPr wrap="none">
            <a:spAutoFit/>
          </a:bodyPr>
          <a:lstStyle/>
          <a:p>
            <a:r>
              <a:rPr lang="en-US" altLang="en-US" sz="2400" b="1" dirty="0">
                <a:solidFill>
                  <a:srgbClr val="FF0000"/>
                </a:solidFill>
              </a:rPr>
              <a:t>mean</a:t>
            </a:r>
            <a:endParaRPr lang="en-US" sz="2400" b="1" dirty="0">
              <a:solidFill>
                <a:srgbClr val="FF0000"/>
              </a:solidFill>
            </a:endParaRPr>
          </a:p>
        </p:txBody>
      </p:sp>
      <p:sp>
        <p:nvSpPr>
          <p:cNvPr id="8" name="Slide Number Placeholder 7">
            <a:extLst>
              <a:ext uri="{FF2B5EF4-FFF2-40B4-BE49-F238E27FC236}">
                <a16:creationId xmlns:a16="http://schemas.microsoft.com/office/drawing/2014/main" id="{DA60FD16-6D8A-9A44-BD43-4227D0D000E4}"/>
              </a:ext>
            </a:extLst>
          </p:cNvPr>
          <p:cNvSpPr>
            <a:spLocks noGrp="1"/>
          </p:cNvSpPr>
          <p:nvPr>
            <p:ph type="sldNum" sz="quarter" idx="11"/>
          </p:nvPr>
        </p:nvSpPr>
        <p:spPr/>
        <p:txBody>
          <a:bodyPr/>
          <a:lstStyle/>
          <a:p>
            <a:fld id="{5364DB99-64BC-DB4A-AD53-785AA9A01BB3}" type="slidenum">
              <a:rPr lang="en-US" smtClean="0"/>
              <a:t>48</a:t>
            </a:fld>
            <a:endParaRPr lang="en-US"/>
          </a:p>
        </p:txBody>
      </p:sp>
    </p:spTree>
    <p:extLst>
      <p:ext uri="{BB962C8B-B14F-4D97-AF65-F5344CB8AC3E}">
        <p14:creationId xmlns:p14="http://schemas.microsoft.com/office/powerpoint/2010/main" val="179413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56"/>
            <a:ext cx="9144000" cy="620687"/>
          </a:xfrm>
        </p:spPr>
        <p:txBody>
          <a:bodyPr>
            <a:normAutofit/>
          </a:bodyPr>
          <a:lstStyle/>
          <a:p>
            <a:pPr algn="ctr"/>
            <a:r>
              <a:rPr lang="en-AU" sz="3200" dirty="0"/>
              <a:t>Skewed distributions</a:t>
            </a:r>
          </a:p>
        </p:txBody>
      </p:sp>
      <p:sp>
        <p:nvSpPr>
          <p:cNvPr id="3" name="Content Placeholder 2"/>
          <p:cNvSpPr>
            <a:spLocks noGrp="1"/>
          </p:cNvSpPr>
          <p:nvPr>
            <p:ph idx="1"/>
          </p:nvPr>
        </p:nvSpPr>
        <p:spPr>
          <a:xfrm>
            <a:off x="107504" y="620687"/>
            <a:ext cx="8856984" cy="3816425"/>
          </a:xfrm>
          <a:solidFill>
            <a:schemeClr val="bg1"/>
          </a:solidFill>
        </p:spPr>
        <p:txBody>
          <a:bodyPr>
            <a:normAutofit fontScale="92500" lnSpcReduction="20000"/>
          </a:bodyPr>
          <a:lstStyle/>
          <a:p>
            <a:pPr marL="0" indent="0">
              <a:buNone/>
            </a:pPr>
            <a:r>
              <a:rPr lang="en-US" altLang="en-US" dirty="0"/>
              <a:t>In </a:t>
            </a:r>
            <a:r>
              <a:rPr lang="en-US" altLang="en-US" b="1" i="1" dirty="0"/>
              <a:t>skewed</a:t>
            </a:r>
            <a:r>
              <a:rPr lang="en-US" altLang="en-US" b="1" dirty="0"/>
              <a:t> distributions</a:t>
            </a:r>
            <a:r>
              <a:rPr lang="en-US" altLang="en-US" dirty="0"/>
              <a:t>, especially distributions for continuous variables, there is a tendency for the mean, median, and mode to be located in different positions </a:t>
            </a:r>
          </a:p>
          <a:p>
            <a:pPr lvl="1">
              <a:buFont typeface="Arial" panose="020B0604020202020204" pitchFamily="34" charset="0"/>
              <a:buChar char="»"/>
            </a:pPr>
            <a:r>
              <a:rPr lang="en-US" altLang="en-US" sz="2600" dirty="0"/>
              <a:t>In a </a:t>
            </a:r>
            <a:r>
              <a:rPr lang="en-US" altLang="en-US" sz="2600" b="1" dirty="0"/>
              <a:t>positively skewed distribution</a:t>
            </a:r>
            <a:r>
              <a:rPr lang="en-US" altLang="en-US" sz="2600" dirty="0"/>
              <a:t>, the most likely order of the three measures of central tendency from smallest to largest (left to right) is the </a:t>
            </a:r>
            <a:r>
              <a:rPr lang="en-US" altLang="en-US" sz="2600" dirty="0">
                <a:solidFill>
                  <a:srgbClr val="FF0000"/>
                </a:solidFill>
              </a:rPr>
              <a:t>mode</a:t>
            </a:r>
            <a:r>
              <a:rPr lang="en-US" altLang="en-US" sz="2600" dirty="0"/>
              <a:t>, </a:t>
            </a:r>
            <a:r>
              <a:rPr lang="en-US" altLang="en-US" sz="2600" dirty="0">
                <a:solidFill>
                  <a:srgbClr val="FF0000"/>
                </a:solidFill>
              </a:rPr>
              <a:t>median</a:t>
            </a:r>
            <a:r>
              <a:rPr lang="en-US" altLang="en-US" sz="2600" dirty="0"/>
              <a:t>, and </a:t>
            </a:r>
            <a:r>
              <a:rPr lang="en-US" altLang="en-US" sz="2600" dirty="0">
                <a:solidFill>
                  <a:srgbClr val="FF0000"/>
                </a:solidFill>
              </a:rPr>
              <a:t>mean</a:t>
            </a:r>
            <a:r>
              <a:rPr lang="en-US" altLang="en-US" sz="2600" dirty="0"/>
              <a:t> </a:t>
            </a:r>
          </a:p>
          <a:p>
            <a:pPr lvl="1">
              <a:buFont typeface="Arial" panose="020B0604020202020204" pitchFamily="34" charset="0"/>
              <a:buChar char="»"/>
            </a:pPr>
            <a:r>
              <a:rPr lang="en-US" altLang="en-US" sz="2600" dirty="0"/>
              <a:t>In a </a:t>
            </a:r>
            <a:r>
              <a:rPr lang="en-US" altLang="en-US" sz="2600" b="1" dirty="0"/>
              <a:t>negatively skewed distribution</a:t>
            </a:r>
            <a:r>
              <a:rPr lang="en-US" altLang="en-US" sz="2600" dirty="0"/>
              <a:t>, the most probable order is </a:t>
            </a:r>
            <a:r>
              <a:rPr lang="en-US" altLang="en-US" sz="2600" dirty="0">
                <a:solidFill>
                  <a:srgbClr val="FF0000"/>
                </a:solidFill>
              </a:rPr>
              <a:t>mean</a:t>
            </a:r>
            <a:r>
              <a:rPr lang="en-US" altLang="en-US" sz="2600" dirty="0"/>
              <a:t>, </a:t>
            </a:r>
            <a:r>
              <a:rPr lang="en-US" altLang="en-US" sz="2600" dirty="0">
                <a:solidFill>
                  <a:srgbClr val="FF0000"/>
                </a:solidFill>
              </a:rPr>
              <a:t>median</a:t>
            </a:r>
            <a:r>
              <a:rPr lang="en-US" altLang="en-US" sz="2600" dirty="0"/>
              <a:t>, and </a:t>
            </a:r>
            <a:r>
              <a:rPr lang="en-US" altLang="en-US" sz="2600" dirty="0">
                <a:solidFill>
                  <a:srgbClr val="FF0000"/>
                </a:solidFill>
              </a:rPr>
              <a:t>mode</a:t>
            </a:r>
            <a:endParaRPr lang="en-US" altLang="en-US" dirty="0">
              <a:solidFill>
                <a:srgbClr val="FF0000"/>
              </a:solidFill>
            </a:endParaRPr>
          </a:p>
          <a:p>
            <a:endParaRPr lang="en-AU" dirty="0"/>
          </a:p>
        </p:txBody>
      </p:sp>
      <p:pic>
        <p:nvPicPr>
          <p:cNvPr id="4" name="Picture 3"/>
          <p:cNvPicPr>
            <a:picLocks noChangeAspect="1"/>
          </p:cNvPicPr>
          <p:nvPr/>
        </p:nvPicPr>
        <p:blipFill>
          <a:blip r:embed="rId3"/>
          <a:stretch>
            <a:fillRect/>
          </a:stretch>
        </p:blipFill>
        <p:spPr>
          <a:xfrm>
            <a:off x="100989" y="4410672"/>
            <a:ext cx="8856984" cy="2218792"/>
          </a:xfrm>
          <a:prstGeom prst="rect">
            <a:avLst/>
          </a:prstGeom>
        </p:spPr>
      </p:pic>
      <p:sp>
        <p:nvSpPr>
          <p:cNvPr id="5" name="TextBox 4"/>
          <p:cNvSpPr txBox="1"/>
          <p:nvPr/>
        </p:nvSpPr>
        <p:spPr>
          <a:xfrm>
            <a:off x="94474" y="6550223"/>
            <a:ext cx="3323069" cy="307777"/>
          </a:xfrm>
          <a:prstGeom prst="rect">
            <a:avLst/>
          </a:prstGeom>
          <a:solidFill>
            <a:schemeClr val="bg1"/>
          </a:solidFill>
        </p:spPr>
        <p:txBody>
          <a:bodyPr wrap="square" rtlCol="0">
            <a:spAutoFit/>
          </a:bodyPr>
          <a:lstStyle/>
          <a:p>
            <a:r>
              <a:rPr lang="en-AU" sz="1400" dirty="0">
                <a:solidFill>
                  <a:schemeClr val="tx2"/>
                </a:solidFill>
              </a:rPr>
              <a:t>see </a:t>
            </a:r>
            <a:r>
              <a:rPr lang="en-AU" sz="1400" i="1" dirty="0">
                <a:solidFill>
                  <a:schemeClr val="tx2"/>
                </a:solidFill>
              </a:rPr>
              <a:t>Figure</a:t>
            </a:r>
            <a:r>
              <a:rPr lang="en-AU" sz="1400" dirty="0">
                <a:solidFill>
                  <a:schemeClr val="tx2"/>
                </a:solidFill>
              </a:rPr>
              <a:t> 3.12 [p93]</a:t>
            </a:r>
          </a:p>
        </p:txBody>
      </p:sp>
      <p:sp>
        <p:nvSpPr>
          <p:cNvPr id="6" name="Rectangle 5">
            <a:extLst>
              <a:ext uri="{FF2B5EF4-FFF2-40B4-BE49-F238E27FC236}">
                <a16:creationId xmlns:a16="http://schemas.microsoft.com/office/drawing/2014/main" id="{04F22135-4C05-2948-8905-A9BC75B2C883}"/>
              </a:ext>
            </a:extLst>
          </p:cNvPr>
          <p:cNvSpPr/>
          <p:nvPr/>
        </p:nvSpPr>
        <p:spPr>
          <a:xfrm>
            <a:off x="2138303" y="4980087"/>
            <a:ext cx="1148071" cy="461665"/>
          </a:xfrm>
          <a:prstGeom prst="rect">
            <a:avLst/>
          </a:prstGeom>
        </p:spPr>
        <p:txBody>
          <a:bodyPr wrap="none">
            <a:spAutoFit/>
          </a:bodyPr>
          <a:lstStyle/>
          <a:p>
            <a:r>
              <a:rPr lang="en-US" altLang="en-US" sz="2400" b="1" dirty="0">
                <a:solidFill>
                  <a:srgbClr val="FF0000"/>
                </a:solidFill>
              </a:rPr>
              <a:t>median</a:t>
            </a:r>
            <a:endParaRPr lang="en-US" sz="2400" b="1" dirty="0">
              <a:solidFill>
                <a:srgbClr val="FF0000"/>
              </a:solidFill>
            </a:endParaRPr>
          </a:p>
        </p:txBody>
      </p:sp>
      <p:sp>
        <p:nvSpPr>
          <p:cNvPr id="7" name="Rectangle 6">
            <a:extLst>
              <a:ext uri="{FF2B5EF4-FFF2-40B4-BE49-F238E27FC236}">
                <a16:creationId xmlns:a16="http://schemas.microsoft.com/office/drawing/2014/main" id="{C491978C-1669-3244-B156-C8F99019AE98}"/>
              </a:ext>
            </a:extLst>
          </p:cNvPr>
          <p:cNvSpPr/>
          <p:nvPr/>
        </p:nvSpPr>
        <p:spPr>
          <a:xfrm>
            <a:off x="5796136" y="4980087"/>
            <a:ext cx="1148071" cy="461665"/>
          </a:xfrm>
          <a:prstGeom prst="rect">
            <a:avLst/>
          </a:prstGeom>
        </p:spPr>
        <p:txBody>
          <a:bodyPr wrap="none">
            <a:spAutoFit/>
          </a:bodyPr>
          <a:lstStyle/>
          <a:p>
            <a:r>
              <a:rPr lang="en-US" altLang="en-US" sz="2400" b="1" dirty="0">
                <a:solidFill>
                  <a:srgbClr val="FF0000"/>
                </a:solidFill>
              </a:rPr>
              <a:t>median</a:t>
            </a:r>
            <a:endParaRPr lang="en-US" sz="2400" b="1" dirty="0">
              <a:solidFill>
                <a:srgbClr val="FF0000"/>
              </a:solidFill>
            </a:endParaRPr>
          </a:p>
        </p:txBody>
      </p:sp>
      <p:sp>
        <p:nvSpPr>
          <p:cNvPr id="9" name="Slide Number Placeholder 8">
            <a:extLst>
              <a:ext uri="{FF2B5EF4-FFF2-40B4-BE49-F238E27FC236}">
                <a16:creationId xmlns:a16="http://schemas.microsoft.com/office/drawing/2014/main" id="{69C4CAC9-5F5C-6B42-98C8-73D1C45A79F7}"/>
              </a:ext>
            </a:extLst>
          </p:cNvPr>
          <p:cNvSpPr>
            <a:spLocks noGrp="1"/>
          </p:cNvSpPr>
          <p:nvPr>
            <p:ph type="sldNum" sz="quarter" idx="11"/>
          </p:nvPr>
        </p:nvSpPr>
        <p:spPr/>
        <p:txBody>
          <a:bodyPr/>
          <a:lstStyle/>
          <a:p>
            <a:fld id="{5364DB99-64BC-DB4A-AD53-785AA9A01BB3}" type="slidenum">
              <a:rPr lang="en-US" smtClean="0"/>
              <a:t>49</a:t>
            </a:fld>
            <a:endParaRPr lang="en-US"/>
          </a:p>
        </p:txBody>
      </p:sp>
    </p:spTree>
    <p:extLst>
      <p:ext uri="{BB962C8B-B14F-4D97-AF65-F5344CB8AC3E}">
        <p14:creationId xmlns:p14="http://schemas.microsoft.com/office/powerpoint/2010/main" val="100304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562074"/>
          </a:xfrm>
        </p:spPr>
        <p:txBody>
          <a:bodyPr>
            <a:noAutofit/>
          </a:bodyPr>
          <a:lstStyle/>
          <a:p>
            <a:pPr algn="ctr"/>
            <a:r>
              <a:rPr lang="en-AU" sz="3600" dirty="0">
                <a:solidFill>
                  <a:schemeClr val="tx2"/>
                </a:solidFill>
              </a:rPr>
              <a:t>Revision of Week 1</a:t>
            </a:r>
          </a:p>
        </p:txBody>
      </p:sp>
      <p:sp>
        <p:nvSpPr>
          <p:cNvPr id="2" name="Content Placeholder 1"/>
          <p:cNvSpPr>
            <a:spLocks noGrp="1"/>
          </p:cNvSpPr>
          <p:nvPr>
            <p:ph idx="1"/>
          </p:nvPr>
        </p:nvSpPr>
        <p:spPr>
          <a:xfrm>
            <a:off x="457200" y="562074"/>
            <a:ext cx="8229600" cy="5171182"/>
          </a:xfrm>
          <a:solidFill>
            <a:schemeClr val="bg1"/>
          </a:solidFill>
        </p:spPr>
        <p:txBody>
          <a:bodyPr>
            <a:normAutofit fontScale="92500" lnSpcReduction="20000"/>
          </a:bodyPr>
          <a:lstStyle/>
          <a:p>
            <a:pPr lvl="1"/>
            <a:endParaRPr lang="en-AU" sz="1600" dirty="0"/>
          </a:p>
          <a:p>
            <a:pPr marL="457200" lvl="1" indent="0">
              <a:buNone/>
            </a:pPr>
            <a:r>
              <a:rPr lang="en-AU" i="1" dirty="0"/>
              <a:t>Terminology</a:t>
            </a:r>
            <a:r>
              <a:rPr lang="en-AU" dirty="0"/>
              <a:t>:</a:t>
            </a:r>
          </a:p>
          <a:p>
            <a:pPr lvl="1"/>
            <a:endParaRPr lang="en-AU" sz="1600" dirty="0"/>
          </a:p>
          <a:p>
            <a:pPr marL="457200" lvl="1" indent="0">
              <a:buNone/>
            </a:pPr>
            <a:r>
              <a:rPr lang="en-AU" sz="2400" b="1" i="1" dirty="0"/>
              <a:t>Population</a:t>
            </a:r>
            <a:r>
              <a:rPr lang="en-AU" dirty="0"/>
              <a:t>:</a:t>
            </a:r>
          </a:p>
          <a:p>
            <a:pPr lvl="2"/>
            <a:r>
              <a:rPr lang="en-AU" sz="2000" dirty="0"/>
              <a:t>All of the ‘</a:t>
            </a:r>
            <a:r>
              <a:rPr lang="en-AU" sz="2000" b="1" dirty="0"/>
              <a:t>things</a:t>
            </a:r>
            <a:r>
              <a:rPr lang="en-AU" sz="2000" dirty="0"/>
              <a:t>’ we are interested in</a:t>
            </a:r>
          </a:p>
          <a:p>
            <a:pPr lvl="2"/>
            <a:r>
              <a:rPr lang="en-AU" sz="2000" dirty="0"/>
              <a:t>Can be people, households, car manufacturers, trains ...</a:t>
            </a:r>
          </a:p>
          <a:p>
            <a:pPr lvl="2"/>
            <a:r>
              <a:rPr lang="en-AU" sz="2000" dirty="0"/>
              <a:t>Difficult to measure the entire population</a:t>
            </a:r>
          </a:p>
          <a:p>
            <a:pPr lvl="2"/>
            <a:endParaRPr lang="en-AU" sz="1400" dirty="0"/>
          </a:p>
          <a:p>
            <a:pPr marL="457200" lvl="1" indent="0">
              <a:buNone/>
            </a:pPr>
            <a:r>
              <a:rPr lang="en-AU" sz="2400" b="1" i="1" dirty="0"/>
              <a:t>Sample</a:t>
            </a:r>
            <a:r>
              <a:rPr lang="en-AU" dirty="0"/>
              <a:t>:</a:t>
            </a:r>
          </a:p>
          <a:p>
            <a:pPr lvl="2"/>
            <a:r>
              <a:rPr lang="en-AU" sz="2000" dirty="0"/>
              <a:t>A subset of the population</a:t>
            </a:r>
          </a:p>
          <a:p>
            <a:pPr lvl="2"/>
            <a:r>
              <a:rPr lang="en-AU" sz="2000" dirty="0"/>
              <a:t>Must be </a:t>
            </a:r>
            <a:r>
              <a:rPr lang="en-AU" sz="2000" b="1" dirty="0"/>
              <a:t>representative</a:t>
            </a:r>
            <a:r>
              <a:rPr lang="en-AU" sz="2000" dirty="0"/>
              <a:t> of the population if we want to infer our finding to the general population of ‘things’ [population of interest]</a:t>
            </a:r>
          </a:p>
          <a:p>
            <a:pPr lvl="2"/>
            <a:endParaRPr lang="en-AU" sz="1400" dirty="0"/>
          </a:p>
          <a:p>
            <a:pPr marL="457200" lvl="1" indent="0">
              <a:buNone/>
            </a:pPr>
            <a:r>
              <a:rPr lang="en-AU" sz="2400" b="1" i="1" dirty="0"/>
              <a:t>Variable</a:t>
            </a:r>
            <a:r>
              <a:rPr lang="en-AU" sz="2400" i="1" dirty="0"/>
              <a:t>:</a:t>
            </a:r>
          </a:p>
          <a:p>
            <a:pPr lvl="2"/>
            <a:r>
              <a:rPr lang="en-AU" sz="2000" dirty="0"/>
              <a:t>Overarching label of the element / feature we want to measure</a:t>
            </a:r>
          </a:p>
          <a:p>
            <a:pPr lvl="3"/>
            <a:r>
              <a:rPr lang="en-AU" sz="1600" dirty="0"/>
              <a:t>Gender / Ethnicity / Age …</a:t>
            </a:r>
          </a:p>
        </p:txBody>
      </p:sp>
      <p:sp>
        <p:nvSpPr>
          <p:cNvPr id="5" name="Slide Number Placeholder 4">
            <a:extLst>
              <a:ext uri="{FF2B5EF4-FFF2-40B4-BE49-F238E27FC236}">
                <a16:creationId xmlns:a16="http://schemas.microsoft.com/office/drawing/2014/main" id="{F0EFBD18-6D96-A842-858F-732093997A46}"/>
              </a:ext>
            </a:extLst>
          </p:cNvPr>
          <p:cNvSpPr>
            <a:spLocks noGrp="1"/>
          </p:cNvSpPr>
          <p:nvPr>
            <p:ph type="sldNum" sz="quarter" idx="11"/>
          </p:nvPr>
        </p:nvSpPr>
        <p:spPr/>
        <p:txBody>
          <a:bodyPr/>
          <a:lstStyle/>
          <a:p>
            <a:fld id="{5364DB99-64BC-DB4A-AD53-785AA9A01BB3}"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44624"/>
            <a:ext cx="8929718" cy="634082"/>
          </a:xfrm>
          <a:prstGeom prst="rect">
            <a:avLst/>
          </a:prstGeom>
        </p:spPr>
        <p:txBody>
          <a:bodyPr vert="horz" rtlCol="0" anchor="ctr">
            <a:normAutofit lnSpcReduction="1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3600"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Percentiles and Percentiles Ranks</a:t>
            </a:r>
            <a:endParaRPr kumimoji="0" lang="en-AU" sz="2400"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6" name="Rectangle 5">
            <a:extLst>
              <a:ext uri="{FF2B5EF4-FFF2-40B4-BE49-F238E27FC236}">
                <a16:creationId xmlns:a16="http://schemas.microsoft.com/office/drawing/2014/main" id="{B8A700A7-9790-3E45-A1EB-81F9D038A559}"/>
              </a:ext>
            </a:extLst>
          </p:cNvPr>
          <p:cNvSpPr/>
          <p:nvPr/>
        </p:nvSpPr>
        <p:spPr>
          <a:xfrm>
            <a:off x="359532" y="3068960"/>
            <a:ext cx="8424936" cy="2539157"/>
          </a:xfrm>
          <a:prstGeom prst="rect">
            <a:avLst/>
          </a:prstGeom>
          <a:solidFill>
            <a:schemeClr val="bg1"/>
          </a:solidFill>
        </p:spPr>
        <p:txBody>
          <a:bodyPr wrap="square">
            <a:spAutoFit/>
          </a:bodyPr>
          <a:lstStyle/>
          <a:p>
            <a:pPr marL="800100" lvl="2" indent="0">
              <a:buNone/>
            </a:pPr>
            <a:r>
              <a:rPr lang="en-US" altLang="en-US" sz="2200" dirty="0">
                <a:solidFill>
                  <a:schemeClr val="tx2"/>
                </a:solidFill>
              </a:rPr>
              <a:t>Approximately 16% of adults have an IQ score of 85 or less</a:t>
            </a:r>
          </a:p>
          <a:p>
            <a:pPr marL="1341438"/>
            <a:r>
              <a:rPr lang="en-US" altLang="en-US" sz="2200" dirty="0">
                <a:solidFill>
                  <a:schemeClr val="tx2"/>
                </a:solidFill>
              </a:rPr>
              <a:t>Therefore, an IQ score of 85 is the 16</a:t>
            </a:r>
            <a:r>
              <a:rPr lang="en-US" altLang="en-US" sz="2200" baseline="30000" dirty="0">
                <a:solidFill>
                  <a:schemeClr val="tx2"/>
                </a:solidFill>
              </a:rPr>
              <a:t>th</a:t>
            </a:r>
            <a:r>
              <a:rPr lang="en-US" altLang="en-US" sz="2200" dirty="0">
                <a:solidFill>
                  <a:schemeClr val="tx2"/>
                </a:solidFill>
              </a:rPr>
              <a:t> </a:t>
            </a:r>
            <a:r>
              <a:rPr lang="en-US" altLang="en-US" sz="2200" b="1" dirty="0">
                <a:solidFill>
                  <a:schemeClr val="tx2"/>
                </a:solidFill>
              </a:rPr>
              <a:t>percentile</a:t>
            </a:r>
            <a:endParaRPr lang="en-AU" altLang="en-US" sz="2200" b="1" dirty="0">
              <a:solidFill>
                <a:schemeClr val="tx2"/>
              </a:solidFill>
            </a:endParaRPr>
          </a:p>
          <a:p>
            <a:pPr marL="1341438"/>
            <a:r>
              <a:rPr lang="en-US" altLang="en-US" sz="2200" dirty="0">
                <a:solidFill>
                  <a:schemeClr val="tx2"/>
                </a:solidFill>
              </a:rPr>
              <a:t>Therefore, an IQ score of 85 has a </a:t>
            </a:r>
            <a:r>
              <a:rPr lang="en-US" altLang="en-US" sz="2200" b="1" dirty="0">
                <a:solidFill>
                  <a:schemeClr val="tx2"/>
                </a:solidFill>
              </a:rPr>
              <a:t>percentile rank </a:t>
            </a:r>
            <a:r>
              <a:rPr lang="en-US" altLang="en-US" sz="2200" dirty="0">
                <a:solidFill>
                  <a:schemeClr val="tx2"/>
                </a:solidFill>
              </a:rPr>
              <a:t>of 16%</a:t>
            </a:r>
            <a:endParaRPr lang="en-US" altLang="en-US" sz="2200" u="sng" dirty="0">
              <a:solidFill>
                <a:schemeClr val="tx2"/>
              </a:solidFill>
            </a:endParaRPr>
          </a:p>
          <a:p>
            <a:pPr marL="800100" lvl="2" indent="0">
              <a:spcBef>
                <a:spcPts val="552"/>
              </a:spcBef>
              <a:buNone/>
            </a:pPr>
            <a:endParaRPr lang="en-US" altLang="en-US" sz="1000" b="1" dirty="0">
              <a:solidFill>
                <a:schemeClr val="tx2"/>
              </a:solidFill>
            </a:endParaRPr>
          </a:p>
          <a:p>
            <a:pPr marL="800100" lvl="2" indent="0">
              <a:spcBef>
                <a:spcPts val="552"/>
              </a:spcBef>
              <a:buNone/>
            </a:pPr>
            <a:r>
              <a:rPr lang="en-US" altLang="en-US" sz="2200" dirty="0">
                <a:solidFill>
                  <a:schemeClr val="tx2"/>
                </a:solidFill>
              </a:rPr>
              <a:t>Approximately 84% of adults have IQ scores of 115 or less  </a:t>
            </a:r>
          </a:p>
          <a:p>
            <a:pPr marL="1384300" lvl="2" indent="0">
              <a:spcBef>
                <a:spcPts val="552"/>
              </a:spcBef>
              <a:buNone/>
            </a:pPr>
            <a:r>
              <a:rPr lang="en-US" altLang="en-US" sz="2200" dirty="0">
                <a:solidFill>
                  <a:schemeClr val="tx2"/>
                </a:solidFill>
              </a:rPr>
              <a:t>Therefore, an IQ score of 115 is the 84</a:t>
            </a:r>
            <a:r>
              <a:rPr lang="en-US" altLang="en-US" sz="2200" baseline="30000" dirty="0">
                <a:solidFill>
                  <a:schemeClr val="tx2"/>
                </a:solidFill>
              </a:rPr>
              <a:t>th</a:t>
            </a:r>
            <a:r>
              <a:rPr lang="en-US" altLang="en-US" sz="2200" dirty="0">
                <a:solidFill>
                  <a:schemeClr val="tx2"/>
                </a:solidFill>
              </a:rPr>
              <a:t> </a:t>
            </a:r>
            <a:r>
              <a:rPr lang="en-US" altLang="en-US" sz="2200" b="1" dirty="0">
                <a:solidFill>
                  <a:schemeClr val="tx2"/>
                </a:solidFill>
              </a:rPr>
              <a:t>percentile</a:t>
            </a:r>
            <a:br>
              <a:rPr lang="en-US" altLang="en-US" sz="2200" b="1" dirty="0">
                <a:solidFill>
                  <a:schemeClr val="tx2"/>
                </a:solidFill>
              </a:rPr>
            </a:br>
            <a:r>
              <a:rPr lang="en-US" altLang="en-US" sz="2200" dirty="0">
                <a:solidFill>
                  <a:schemeClr val="tx2"/>
                </a:solidFill>
              </a:rPr>
              <a:t>Therefore, an IQ score of 115 has a </a:t>
            </a:r>
            <a:r>
              <a:rPr lang="en-US" altLang="en-US" sz="2200" b="1" dirty="0">
                <a:solidFill>
                  <a:schemeClr val="tx2"/>
                </a:solidFill>
              </a:rPr>
              <a:t>percentile rank </a:t>
            </a:r>
            <a:r>
              <a:rPr lang="en-US" altLang="en-US" sz="2200" dirty="0">
                <a:solidFill>
                  <a:schemeClr val="tx2"/>
                </a:solidFill>
              </a:rPr>
              <a:t>of 84%</a:t>
            </a:r>
            <a:endParaRPr lang="en-US" altLang="en-US" sz="2200" u="sng" dirty="0">
              <a:solidFill>
                <a:schemeClr val="tx2"/>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6C5185A-46F1-A94E-83BD-730C5DC8BAA2}"/>
                  </a:ext>
                </a:extLst>
              </p:cNvPr>
              <p:cNvSpPr/>
              <p:nvPr/>
            </p:nvSpPr>
            <p:spPr>
              <a:xfrm>
                <a:off x="270910" y="678706"/>
                <a:ext cx="8602180" cy="2258439"/>
              </a:xfrm>
              <a:prstGeom prst="rect">
                <a:avLst/>
              </a:prstGeom>
              <a:solidFill>
                <a:schemeClr val="bg1"/>
              </a:solidFill>
            </p:spPr>
            <p:txBody>
              <a:bodyPr wrap="square">
                <a:spAutoFit/>
              </a:bodyPr>
              <a:lstStyle/>
              <a:p>
                <a:r>
                  <a:rPr lang="en-US" altLang="en-US" sz="2000" dirty="0">
                    <a:solidFill>
                      <a:srgbClr val="000000"/>
                    </a:solidFill>
                    <a:latin typeface="Open Sans"/>
                  </a:rPr>
                  <a:t>The location of individual scores within a distribution can be described by percentiles and percentile ranks.</a:t>
                </a:r>
              </a:p>
              <a:p>
                <a:r>
                  <a:rPr lang="en-US" altLang="en-US" sz="2000" dirty="0">
                    <a:solidFill>
                      <a:srgbClr val="000000"/>
                    </a:solidFill>
                    <a:latin typeface="Open Sans"/>
                  </a:rPr>
                  <a:t>  </a:t>
                </a:r>
              </a:p>
              <a:p>
                <a:r>
                  <a:rPr lang="en-US" altLang="en-US" sz="2000" dirty="0">
                    <a:solidFill>
                      <a:srgbClr val="000000"/>
                    </a:solidFill>
                    <a:latin typeface="Open Sans"/>
                  </a:rPr>
                  <a:t>When a score is described by its percentile rank, it is called a percentile </a:t>
                </a:r>
              </a:p>
              <a:p>
                <a:pPr marL="9525">
                  <a:tabLst>
                    <a:tab pos="7286625" algn="l"/>
                  </a:tabLst>
                </a:pPr>
                <a:r>
                  <a:rPr lang="en-US" altLang="en-US" sz="2000" b="1" dirty="0">
                    <a:solidFill>
                      <a:srgbClr val="000000"/>
                    </a:solidFill>
                    <a:latin typeface="Open Sans"/>
                  </a:rPr>
                  <a:t>That is, the </a:t>
                </a:r>
                <a14:m>
                  <m:oMath xmlns:m="http://schemas.openxmlformats.org/officeDocument/2006/math">
                    <m:sSup>
                      <m:sSupPr>
                        <m:ctrlPr>
                          <a:rPr lang="en-US" altLang="en-US" sz="2000" b="1" i="1">
                            <a:solidFill>
                              <a:srgbClr val="000000"/>
                            </a:solidFill>
                            <a:latin typeface="Cambria Math" panose="02040503050406030204" pitchFamily="18" charset="0"/>
                          </a:rPr>
                        </m:ctrlPr>
                      </m:sSupPr>
                      <m:e>
                        <m:r>
                          <a:rPr lang="en-AU" altLang="en-US" sz="2000" b="1" i="1">
                            <a:solidFill>
                              <a:srgbClr val="000000"/>
                            </a:solidFill>
                            <a:latin typeface="Cambria Math" panose="02040503050406030204" pitchFamily="18" charset="0"/>
                          </a:rPr>
                          <m:t>𝒑</m:t>
                        </m:r>
                      </m:e>
                      <m:sup>
                        <m:r>
                          <a:rPr lang="en-AU" altLang="en-US" sz="2000" b="1" i="1">
                            <a:solidFill>
                              <a:srgbClr val="000000"/>
                            </a:solidFill>
                            <a:latin typeface="Cambria Math" panose="02040503050406030204" pitchFamily="18" charset="0"/>
                          </a:rPr>
                          <m:t>𝒕𝒉</m:t>
                        </m:r>
                      </m:sup>
                    </m:sSup>
                  </m:oMath>
                </a14:m>
                <a:r>
                  <a:rPr lang="en-US" altLang="en-US" sz="2000" b="1" dirty="0">
                    <a:solidFill>
                      <a:srgbClr val="000000"/>
                    </a:solidFill>
                    <a:latin typeface="Open Sans"/>
                  </a:rPr>
                  <a:t> percentile has p% of values in the distribution at or below it.</a:t>
                </a:r>
                <a:r>
                  <a:rPr lang="en-US" altLang="en-US" sz="2000" dirty="0">
                    <a:solidFill>
                      <a:srgbClr val="000000"/>
                    </a:solidFill>
                    <a:latin typeface="Open Sans"/>
                  </a:rPr>
                  <a:t> The percentile rank of a particular score is the percentage of individuals with scores at or below the particular value</a:t>
                </a:r>
              </a:p>
            </p:txBody>
          </p:sp>
        </mc:Choice>
        <mc:Fallback xmlns="">
          <p:sp>
            <p:nvSpPr>
              <p:cNvPr id="8" name="Rectangle 7">
                <a:extLst>
                  <a:ext uri="{FF2B5EF4-FFF2-40B4-BE49-F238E27FC236}">
                    <a16:creationId xmlns:a16="http://schemas.microsoft.com/office/drawing/2014/main" id="{26C5185A-46F1-A94E-83BD-730C5DC8BAA2}"/>
                  </a:ext>
                </a:extLst>
              </p:cNvPr>
              <p:cNvSpPr>
                <a:spLocks noRot="1" noChangeAspect="1" noMove="1" noResize="1" noEditPoints="1" noAdjustHandles="1" noChangeArrowheads="1" noChangeShapeType="1" noTextEdit="1"/>
              </p:cNvSpPr>
              <p:nvPr/>
            </p:nvSpPr>
            <p:spPr>
              <a:xfrm>
                <a:off x="270910" y="678706"/>
                <a:ext cx="8602180" cy="2258439"/>
              </a:xfrm>
              <a:prstGeom prst="rect">
                <a:avLst/>
              </a:prstGeom>
              <a:blipFill>
                <a:blip r:embed="rId3"/>
                <a:stretch>
                  <a:fillRect l="-737" t="-1676" b="-391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6EEACE5-B373-D446-B354-5B0A273A096E}"/>
              </a:ext>
            </a:extLst>
          </p:cNvPr>
          <p:cNvSpPr>
            <a:spLocks noGrp="1"/>
          </p:cNvSpPr>
          <p:nvPr>
            <p:ph type="sldNum" sz="quarter" idx="11"/>
          </p:nvPr>
        </p:nvSpPr>
        <p:spPr/>
        <p:txBody>
          <a:bodyPr/>
          <a:lstStyle/>
          <a:p>
            <a:fld id="{5364DB99-64BC-DB4A-AD53-785AA9A01BB3}" type="slidenum">
              <a:rPr lang="en-US" smtClean="0"/>
              <a:t>50</a:t>
            </a:fld>
            <a:endParaRPr lang="en-US"/>
          </a:p>
        </p:txBody>
      </p:sp>
    </p:spTree>
    <p:extLst>
      <p:ext uri="{BB962C8B-B14F-4D97-AF65-F5344CB8AC3E}">
        <p14:creationId xmlns:p14="http://schemas.microsoft.com/office/powerpoint/2010/main" val="56903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0" y="44624"/>
            <a:ext cx="8929718" cy="634082"/>
          </a:xfrm>
          <a:prstGeom prst="rect">
            <a:avLst/>
          </a:prstGeom>
        </p:spPr>
        <p:txBody>
          <a:bodyPr vert="horz" rtlCol="0" anchor="ctr">
            <a:normAutofit fontScale="925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3600"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Percentiles and Cumulative Frequency distributions</a:t>
            </a:r>
            <a:endParaRPr kumimoji="0" lang="en-AU" sz="2400"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 name="Content Placeholder 2"/>
          <p:cNvSpPr>
            <a:spLocks noGrp="1"/>
          </p:cNvSpPr>
          <p:nvPr>
            <p:ph idx="1"/>
          </p:nvPr>
        </p:nvSpPr>
        <p:spPr>
          <a:xfrm>
            <a:off x="457200" y="764704"/>
            <a:ext cx="8363272" cy="1224136"/>
          </a:xfrm>
          <a:solidFill>
            <a:schemeClr val="bg1"/>
          </a:solidFill>
        </p:spPr>
        <p:txBody>
          <a:bodyPr>
            <a:normAutofit fontScale="55000" lnSpcReduction="20000"/>
          </a:bodyPr>
          <a:lstStyle/>
          <a:p>
            <a:pPr marL="0" indent="0">
              <a:lnSpc>
                <a:spcPct val="120000"/>
              </a:lnSpc>
              <a:buNone/>
            </a:pPr>
            <a:r>
              <a:rPr lang="en-US" altLang="en-US" sz="4400" dirty="0"/>
              <a:t>Percentiles and percentile ranks can be calculated by counting the number of scores that are in or below each category on the scale</a:t>
            </a:r>
          </a:p>
          <a:p>
            <a:pPr marL="0" indent="0">
              <a:lnSpc>
                <a:spcPct val="120000"/>
              </a:lnSpc>
              <a:buNone/>
            </a:pPr>
            <a:endParaRPr lang="en-US" altLang="en-US" sz="4400" dirty="0"/>
          </a:p>
          <a:p>
            <a:endParaRPr lang="en-US" altLang="en-US" u="sng" dirty="0"/>
          </a:p>
        </p:txBody>
      </p:sp>
      <p:sp>
        <p:nvSpPr>
          <p:cNvPr id="6" name="TextBox 5"/>
          <p:cNvSpPr txBox="1"/>
          <p:nvPr/>
        </p:nvSpPr>
        <p:spPr>
          <a:xfrm>
            <a:off x="251520" y="4887425"/>
            <a:ext cx="7488832" cy="1446550"/>
          </a:xfrm>
          <a:prstGeom prst="rect">
            <a:avLst/>
          </a:prstGeom>
          <a:solidFill>
            <a:schemeClr val="bg1"/>
          </a:solidFill>
        </p:spPr>
        <p:txBody>
          <a:bodyPr wrap="square" rtlCol="0">
            <a:spAutoFit/>
          </a:bodyPr>
          <a:lstStyle/>
          <a:p>
            <a:r>
              <a:rPr lang="en-AU" sz="2200" dirty="0">
                <a:solidFill>
                  <a:schemeClr val="tx2"/>
                </a:solidFill>
              </a:rPr>
              <a:t>From this table, it appears that</a:t>
            </a:r>
            <a:r>
              <a:rPr lang="en-AU" sz="2200" b="1" dirty="0">
                <a:solidFill>
                  <a:schemeClr val="tx2"/>
                </a:solidFill>
              </a:rPr>
              <a:t> </a:t>
            </a:r>
            <a:r>
              <a:rPr lang="en-AU" sz="2200" dirty="0">
                <a:solidFill>
                  <a:schemeClr val="tx2"/>
                </a:solidFill>
              </a:rPr>
              <a:t>85% of values in this distribution are </a:t>
            </a:r>
            <a:r>
              <a:rPr lang="en-AU" sz="2200" i="1" dirty="0">
                <a:solidFill>
                  <a:schemeClr val="tx2"/>
                </a:solidFill>
              </a:rPr>
              <a:t>less than or equal to</a:t>
            </a:r>
            <a:r>
              <a:rPr lang="en-AU" sz="2200" dirty="0">
                <a:solidFill>
                  <a:schemeClr val="tx2"/>
                </a:solidFill>
              </a:rPr>
              <a:t> 4 – but 4 is the rounded off value</a:t>
            </a:r>
          </a:p>
          <a:p>
            <a:r>
              <a:rPr lang="en-AU" sz="2200" dirty="0">
                <a:solidFill>
                  <a:schemeClr val="tx2"/>
                </a:solidFill>
              </a:rPr>
              <a:t>Actual values could be anywhere between 3.5 and 4.5 … so the 85</a:t>
            </a:r>
            <a:r>
              <a:rPr lang="en-AU" sz="2200" baseline="30000" dirty="0">
                <a:solidFill>
                  <a:schemeClr val="tx2"/>
                </a:solidFill>
              </a:rPr>
              <a:t>th</a:t>
            </a:r>
            <a:r>
              <a:rPr lang="en-AU" sz="2200" dirty="0">
                <a:solidFill>
                  <a:schemeClr val="tx2"/>
                </a:solidFill>
              </a:rPr>
              <a:t> percentile is 4.5</a:t>
            </a:r>
          </a:p>
        </p:txBody>
      </p:sp>
      <p:sp>
        <p:nvSpPr>
          <p:cNvPr id="8" name="TextBox 7"/>
          <p:cNvSpPr txBox="1"/>
          <p:nvPr/>
        </p:nvSpPr>
        <p:spPr>
          <a:xfrm>
            <a:off x="311723" y="3512875"/>
            <a:ext cx="2880320" cy="338554"/>
          </a:xfrm>
          <a:prstGeom prst="rect">
            <a:avLst/>
          </a:prstGeom>
          <a:solidFill>
            <a:schemeClr val="bg1"/>
          </a:solidFill>
          <a:ln>
            <a:solidFill>
              <a:schemeClr val="tx1"/>
            </a:solidFill>
          </a:ln>
        </p:spPr>
        <p:txBody>
          <a:bodyPr wrap="square" rtlCol="0">
            <a:spAutoFit/>
          </a:bodyPr>
          <a:lstStyle/>
          <a:p>
            <a:r>
              <a:rPr lang="en-AU" sz="1600" dirty="0">
                <a:ln>
                  <a:solidFill>
                    <a:schemeClr val="tx1"/>
                  </a:solidFill>
                </a:ln>
                <a:solidFill>
                  <a:schemeClr val="tx2"/>
                </a:solidFill>
              </a:rPr>
              <a:t>Values between 3.5 and 4.5</a:t>
            </a:r>
          </a:p>
        </p:txBody>
      </p:sp>
      <p:cxnSp>
        <p:nvCxnSpPr>
          <p:cNvPr id="9" name="Straight Arrow Connector 8"/>
          <p:cNvCxnSpPr/>
          <p:nvPr/>
        </p:nvCxnSpPr>
        <p:spPr>
          <a:xfrm>
            <a:off x="2483768" y="3330189"/>
            <a:ext cx="48044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4" name="Table 3"/>
          <p:cNvGraphicFramePr>
            <a:graphicFrameLocks noGrp="1"/>
          </p:cNvGraphicFramePr>
          <p:nvPr/>
        </p:nvGraphicFramePr>
        <p:xfrm>
          <a:off x="3419872" y="2000890"/>
          <a:ext cx="5179640" cy="2626995"/>
        </p:xfrm>
        <a:graphic>
          <a:graphicData uri="http://schemas.openxmlformats.org/drawingml/2006/table">
            <a:tbl>
              <a:tblPr/>
              <a:tblGrid>
                <a:gridCol w="1294910">
                  <a:extLst>
                    <a:ext uri="{9D8B030D-6E8A-4147-A177-3AD203B41FA5}">
                      <a16:colId xmlns:a16="http://schemas.microsoft.com/office/drawing/2014/main" val="3832583052"/>
                    </a:ext>
                  </a:extLst>
                </a:gridCol>
                <a:gridCol w="1294910">
                  <a:extLst>
                    <a:ext uri="{9D8B030D-6E8A-4147-A177-3AD203B41FA5}">
                      <a16:colId xmlns:a16="http://schemas.microsoft.com/office/drawing/2014/main" val="3949406731"/>
                    </a:ext>
                  </a:extLst>
                </a:gridCol>
                <a:gridCol w="1294910">
                  <a:extLst>
                    <a:ext uri="{9D8B030D-6E8A-4147-A177-3AD203B41FA5}">
                      <a16:colId xmlns:a16="http://schemas.microsoft.com/office/drawing/2014/main" val="3628479124"/>
                    </a:ext>
                  </a:extLst>
                </a:gridCol>
                <a:gridCol w="1294910">
                  <a:extLst>
                    <a:ext uri="{9D8B030D-6E8A-4147-A177-3AD203B41FA5}">
                      <a16:colId xmlns:a16="http://schemas.microsoft.com/office/drawing/2014/main" val="802630752"/>
                    </a:ext>
                  </a:extLst>
                </a:gridCol>
              </a:tblGrid>
              <a:tr h="346785">
                <a:tc>
                  <a:txBody>
                    <a:bodyPr/>
                    <a:lstStyle/>
                    <a:p>
                      <a:pPr algn="ctr" fontAlgn="b"/>
                      <a:r>
                        <a:rPr lang="en-AU" sz="2400" b="1" i="1" u="none" strike="noStrike">
                          <a:solidFill>
                            <a:srgbClr val="000000"/>
                          </a:solidFill>
                          <a:effectLst/>
                          <a:latin typeface="Calibri" panose="020F0502020204030204" pitchFamily="34" charset="0"/>
                        </a:rPr>
                        <a:t>X</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1" i="1" u="none" strike="noStrike">
                          <a:solidFill>
                            <a:srgbClr val="000000"/>
                          </a:solidFill>
                          <a:effectLst/>
                          <a:latin typeface="Calibri" panose="020F0502020204030204" pitchFamily="34"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1" i="1" u="none" strike="noStrike">
                          <a:solidFill>
                            <a:srgbClr val="000000"/>
                          </a:solidFill>
                          <a:effectLst/>
                          <a:latin typeface="Calibri" panose="020F0502020204030204" pitchFamily="34" charset="0"/>
                        </a:rPr>
                        <a:t>cf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1" i="1" u="none" strike="noStrike">
                          <a:solidFill>
                            <a:srgbClr val="000000"/>
                          </a:solidFill>
                          <a:effectLst/>
                          <a:latin typeface="Calibri" panose="020F0502020204030204" pitchFamily="34" charset="0"/>
                        </a:rPr>
                        <a:t>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359044"/>
                  </a:ext>
                </a:extLst>
              </a:tr>
              <a:tr h="330273">
                <a:tc>
                  <a:txBody>
                    <a:bodyPr/>
                    <a:lstStyle/>
                    <a:p>
                      <a:pPr algn="ctr" fontAlgn="b"/>
                      <a:r>
                        <a:rPr lang="en-AU" sz="24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415211"/>
                  </a:ext>
                </a:extLst>
              </a:tr>
              <a:tr h="330273">
                <a:tc>
                  <a:txBody>
                    <a:bodyPr/>
                    <a:lstStyle/>
                    <a:p>
                      <a:pPr algn="ctr" fontAlgn="b"/>
                      <a:r>
                        <a:rPr lang="en-AU" sz="24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95%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318001"/>
                  </a:ext>
                </a:extLst>
              </a:tr>
              <a:tr h="330273">
                <a:tc>
                  <a:txBody>
                    <a:bodyPr/>
                    <a:lstStyle/>
                    <a:p>
                      <a:pPr algn="ctr" fontAlgn="b"/>
                      <a:r>
                        <a:rPr lang="en-AU" sz="2400" b="0" i="0" u="none" strike="noStrike" dirty="0">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AU" sz="24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dirty="0">
                          <a:solidFill>
                            <a:srgbClr val="000000"/>
                          </a:solidFill>
                          <a:effectLst/>
                          <a:latin typeface="Calibri" panose="020F0502020204030204" pitchFamily="34" charset="0"/>
                        </a:rPr>
                        <a:t>85%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53257015"/>
                  </a:ext>
                </a:extLst>
              </a:tr>
              <a:tr h="330273">
                <a:tc>
                  <a:txBody>
                    <a:bodyPr/>
                    <a:lstStyle/>
                    <a:p>
                      <a:pPr algn="ctr" fontAlgn="b"/>
                      <a:r>
                        <a:rPr lang="en-AU" sz="24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420382"/>
                  </a:ext>
                </a:extLst>
              </a:tr>
              <a:tr h="330273">
                <a:tc>
                  <a:txBody>
                    <a:bodyPr/>
                    <a:lstStyle/>
                    <a:p>
                      <a:pPr algn="ctr" fontAlgn="b"/>
                      <a:r>
                        <a:rPr lang="en-AU" sz="24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111428"/>
                  </a:ext>
                </a:extLst>
              </a:tr>
              <a:tr h="346785">
                <a:tc>
                  <a:txBody>
                    <a:bodyPr/>
                    <a:lstStyle/>
                    <a:p>
                      <a:pPr algn="ctr" fontAlgn="b"/>
                      <a:r>
                        <a:rPr lang="en-AU" sz="24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AU" sz="24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482956"/>
                  </a:ext>
                </a:extLst>
              </a:tr>
            </a:tbl>
          </a:graphicData>
        </a:graphic>
      </p:graphicFrame>
      <p:sp>
        <p:nvSpPr>
          <p:cNvPr id="10" name="TextBox 9"/>
          <p:cNvSpPr txBox="1"/>
          <p:nvPr/>
        </p:nvSpPr>
        <p:spPr>
          <a:xfrm>
            <a:off x="107504" y="6519863"/>
            <a:ext cx="8208912" cy="307777"/>
          </a:xfrm>
          <a:prstGeom prst="rect">
            <a:avLst/>
          </a:prstGeom>
          <a:solidFill>
            <a:schemeClr val="bg1"/>
          </a:solidFill>
        </p:spPr>
        <p:txBody>
          <a:bodyPr wrap="square" rtlCol="0">
            <a:spAutoFit/>
          </a:bodyPr>
          <a:lstStyle/>
          <a:p>
            <a:r>
              <a:rPr lang="en-AU" sz="1400" b="1" i="1" dirty="0">
                <a:solidFill>
                  <a:schemeClr val="tx2"/>
                </a:solidFill>
              </a:rPr>
              <a:t>Note</a:t>
            </a:r>
            <a:r>
              <a:rPr lang="en-AU" sz="1400" dirty="0">
                <a:solidFill>
                  <a:schemeClr val="tx2"/>
                </a:solidFill>
              </a:rPr>
              <a:t>: Cumulative Percentile ranks / Interpolation outside scope of unit [refer pp.50-55 if want further details]</a:t>
            </a:r>
          </a:p>
        </p:txBody>
      </p:sp>
      <p:sp>
        <p:nvSpPr>
          <p:cNvPr id="3" name="Slide Number Placeholder 2">
            <a:extLst>
              <a:ext uri="{FF2B5EF4-FFF2-40B4-BE49-F238E27FC236}">
                <a16:creationId xmlns:a16="http://schemas.microsoft.com/office/drawing/2014/main" id="{DEFF6F11-F561-9949-ABC4-ED2D0CD1C25B}"/>
              </a:ext>
            </a:extLst>
          </p:cNvPr>
          <p:cNvSpPr>
            <a:spLocks noGrp="1"/>
          </p:cNvSpPr>
          <p:nvPr>
            <p:ph type="sldNum" sz="quarter" idx="11"/>
          </p:nvPr>
        </p:nvSpPr>
        <p:spPr/>
        <p:txBody>
          <a:bodyPr/>
          <a:lstStyle/>
          <a:p>
            <a:fld id="{5364DB99-64BC-DB4A-AD53-785AA9A01BB3}" type="slidenum">
              <a:rPr lang="en-US" smtClean="0"/>
              <a:t>51</a:t>
            </a:fld>
            <a:endParaRPr lang="en-US"/>
          </a:p>
        </p:txBody>
      </p:sp>
    </p:spTree>
    <p:extLst>
      <p:ext uri="{BB962C8B-B14F-4D97-AF65-F5344CB8AC3E}">
        <p14:creationId xmlns:p14="http://schemas.microsoft.com/office/powerpoint/2010/main" val="220911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idx="1"/>
          </p:nvPr>
        </p:nvSpPr>
        <p:spPr bwMode="auto">
          <a:xfrm>
            <a:off x="1000100" y="3284984"/>
            <a:ext cx="6668244" cy="2857520"/>
          </a:xfrm>
          <a:prstGeom prst="rect">
            <a:avLst/>
          </a:prstGeom>
          <a:solidFill>
            <a:schemeClr val="bg1"/>
          </a:solidFill>
          <a:ln w="9525">
            <a:noFill/>
            <a:miter lim="800000"/>
            <a:headEnd/>
            <a:tailEnd/>
          </a:ln>
        </p:spPr>
        <p:txBody>
          <a:bodyPr>
            <a:normAutofit fontScale="55000" lnSpcReduction="20000"/>
          </a:bodyPr>
          <a:lstStyle/>
          <a:p>
            <a:pPr indent="0">
              <a:lnSpc>
                <a:spcPct val="120000"/>
              </a:lnSpc>
              <a:spcBef>
                <a:spcPct val="20000"/>
              </a:spcBef>
              <a:buClr>
                <a:schemeClr val="accent2"/>
              </a:buClr>
              <a:buSzPct val="80000"/>
              <a:buFont typeface="Wingdings" pitchFamily="2" charset="2"/>
              <a:buNone/>
            </a:pPr>
            <a:r>
              <a:rPr lang="en-AU" sz="4000" b="1" dirty="0">
                <a:latin typeface="Arial" charset="0"/>
              </a:rPr>
              <a:t>Percentiles</a:t>
            </a:r>
            <a:r>
              <a:rPr lang="en-AU" sz="3200" b="1" dirty="0">
                <a:latin typeface="Arial" charset="0"/>
              </a:rPr>
              <a:t>:</a:t>
            </a:r>
          </a:p>
          <a:p>
            <a:pPr marL="752094" lvl="2" indent="-514350">
              <a:lnSpc>
                <a:spcPct val="120000"/>
              </a:lnSpc>
              <a:spcBef>
                <a:spcPts val="0"/>
              </a:spcBef>
              <a:buSzPct val="80000"/>
              <a:buFont typeface="Arial" pitchFamily="34" charset="0"/>
              <a:buChar char="•"/>
            </a:pPr>
            <a:endParaRPr lang="en-AU" sz="2200" b="1" dirty="0">
              <a:latin typeface="Arial" charset="0"/>
            </a:endParaRPr>
          </a:p>
          <a:p>
            <a:pPr marL="752094" lvl="2" indent="-514350">
              <a:lnSpc>
                <a:spcPct val="120000"/>
              </a:lnSpc>
              <a:spcBef>
                <a:spcPts val="0"/>
              </a:spcBef>
              <a:buSzPct val="80000"/>
              <a:buFont typeface="Arial" pitchFamily="34" charset="0"/>
              <a:buChar char="•"/>
            </a:pPr>
            <a:r>
              <a:rPr lang="en-AU" sz="3800" dirty="0">
                <a:latin typeface="Arial" charset="0"/>
              </a:rPr>
              <a:t>the percentage of people in the sample that measured </a:t>
            </a:r>
            <a:r>
              <a:rPr lang="en-AU" sz="3800" b="1" i="1" u="sng" dirty="0">
                <a:latin typeface="Arial" charset="0"/>
              </a:rPr>
              <a:t>at or less than</a:t>
            </a:r>
            <a:r>
              <a:rPr lang="en-AU" sz="3800" b="1" i="1" dirty="0">
                <a:latin typeface="Arial" charset="0"/>
              </a:rPr>
              <a:t> </a:t>
            </a:r>
            <a:r>
              <a:rPr lang="en-AU" sz="3800" dirty="0">
                <a:latin typeface="Arial" charset="0"/>
              </a:rPr>
              <a:t>the specified value.</a:t>
            </a:r>
          </a:p>
          <a:p>
            <a:pPr marL="752094" lvl="2" indent="-514350">
              <a:lnSpc>
                <a:spcPct val="120000"/>
              </a:lnSpc>
              <a:spcBef>
                <a:spcPts val="0"/>
              </a:spcBef>
              <a:buSzPct val="80000"/>
              <a:buFont typeface="Arial" pitchFamily="34" charset="0"/>
              <a:buChar char="•"/>
            </a:pPr>
            <a:endParaRPr lang="en-AU" sz="2200" b="1" dirty="0">
              <a:latin typeface="Arial" charset="0"/>
            </a:endParaRPr>
          </a:p>
          <a:p>
            <a:pPr marL="752094" lvl="2" indent="-514350">
              <a:lnSpc>
                <a:spcPct val="120000"/>
              </a:lnSpc>
              <a:spcBef>
                <a:spcPts val="0"/>
              </a:spcBef>
              <a:buSzPct val="80000"/>
              <a:buFont typeface="Arial" pitchFamily="34" charset="0"/>
              <a:buChar char="•"/>
            </a:pPr>
            <a:r>
              <a:rPr lang="en-AU" sz="3800" dirty="0">
                <a:latin typeface="Arial" charset="0"/>
              </a:rPr>
              <a:t>eg 5% of people eat </a:t>
            </a:r>
            <a:r>
              <a:rPr lang="en-AU" sz="3800" b="1" i="1" dirty="0">
                <a:latin typeface="Arial" charset="0"/>
              </a:rPr>
              <a:t>one or less than one serve of vegetables per day</a:t>
            </a:r>
          </a:p>
          <a:p>
            <a:pPr indent="0">
              <a:lnSpc>
                <a:spcPct val="120000"/>
              </a:lnSpc>
              <a:spcBef>
                <a:spcPct val="20000"/>
              </a:spcBef>
              <a:buClr>
                <a:schemeClr val="accent2"/>
              </a:buClr>
              <a:buSzPct val="80000"/>
              <a:buFont typeface="Wingdings" pitchFamily="2" charset="2"/>
              <a:buNone/>
            </a:pPr>
            <a:endParaRPr lang="en-AU" sz="1800" b="1" dirty="0">
              <a:latin typeface="Arial" charset="0"/>
            </a:endParaRPr>
          </a:p>
          <a:p>
            <a:pPr indent="0" algn="ctr">
              <a:lnSpc>
                <a:spcPct val="120000"/>
              </a:lnSpc>
              <a:spcBef>
                <a:spcPct val="20000"/>
              </a:spcBef>
              <a:buClr>
                <a:schemeClr val="accent2"/>
              </a:buClr>
              <a:buSzPct val="80000"/>
              <a:buFont typeface="Wingdings" pitchFamily="2" charset="2"/>
              <a:buNone/>
            </a:pPr>
            <a:r>
              <a:rPr lang="en-AU" sz="4000" b="1" dirty="0">
                <a:latin typeface="Arial" charset="0"/>
              </a:rPr>
              <a:t>Median is the 50</a:t>
            </a:r>
            <a:r>
              <a:rPr lang="en-AU" sz="4000" b="1" baseline="30000" dirty="0">
                <a:latin typeface="Arial" charset="0"/>
              </a:rPr>
              <a:t>th</a:t>
            </a:r>
            <a:r>
              <a:rPr lang="en-AU" sz="4000" b="1" dirty="0">
                <a:latin typeface="Arial" charset="0"/>
              </a:rPr>
              <a:t> percentile</a:t>
            </a:r>
          </a:p>
        </p:txBody>
      </p:sp>
      <p:sp>
        <p:nvSpPr>
          <p:cNvPr id="5" name="Title 3"/>
          <p:cNvSpPr txBox="1">
            <a:spLocks/>
          </p:cNvSpPr>
          <p:nvPr/>
        </p:nvSpPr>
        <p:spPr>
          <a:xfrm>
            <a:off x="500034" y="44624"/>
            <a:ext cx="8429684" cy="634082"/>
          </a:xfrm>
          <a:prstGeom prst="rect">
            <a:avLst/>
          </a:prstGeom>
        </p:spPr>
        <p:txBody>
          <a:bodyPr vert="horz" rtlCol="0" anchor="ctr">
            <a:normAutofit fontScale="92500" lnSpcReduction="1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36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Percentiles Table [SPSS] </a:t>
            </a:r>
            <a:r>
              <a:rPr kumimoji="0" lang="en-AU"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t>
            </a:r>
            <a:r>
              <a:rPr kumimoji="0" lang="en-AU"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Metric Variables</a:t>
            </a:r>
          </a:p>
        </p:txBody>
      </p:sp>
      <p:graphicFrame>
        <p:nvGraphicFramePr>
          <p:cNvPr id="2" name="Table 1"/>
          <p:cNvGraphicFramePr>
            <a:graphicFrameLocks noGrp="1"/>
          </p:cNvGraphicFramePr>
          <p:nvPr>
            <p:extLst>
              <p:ext uri="{D42A27DB-BD31-4B8C-83A1-F6EECF244321}">
                <p14:modId xmlns:p14="http://schemas.microsoft.com/office/powerpoint/2010/main" val="3374752677"/>
              </p:ext>
            </p:extLst>
          </p:nvPr>
        </p:nvGraphicFramePr>
        <p:xfrm>
          <a:off x="395536" y="842054"/>
          <a:ext cx="8534177" cy="2241235"/>
        </p:xfrm>
        <a:graphic>
          <a:graphicData uri="http://schemas.openxmlformats.org/drawingml/2006/table">
            <a:tbl>
              <a:tblPr/>
              <a:tblGrid>
                <a:gridCol w="1872208">
                  <a:extLst>
                    <a:ext uri="{9D8B030D-6E8A-4147-A177-3AD203B41FA5}">
                      <a16:colId xmlns:a16="http://schemas.microsoft.com/office/drawing/2014/main" val="2313427949"/>
                    </a:ext>
                  </a:extLst>
                </a:gridCol>
                <a:gridCol w="1584176">
                  <a:extLst>
                    <a:ext uri="{9D8B030D-6E8A-4147-A177-3AD203B41FA5}">
                      <a16:colId xmlns:a16="http://schemas.microsoft.com/office/drawing/2014/main" val="2904840303"/>
                    </a:ext>
                  </a:extLst>
                </a:gridCol>
                <a:gridCol w="725399">
                  <a:extLst>
                    <a:ext uri="{9D8B030D-6E8A-4147-A177-3AD203B41FA5}">
                      <a16:colId xmlns:a16="http://schemas.microsoft.com/office/drawing/2014/main" val="116163411"/>
                    </a:ext>
                  </a:extLst>
                </a:gridCol>
                <a:gridCol w="725399">
                  <a:extLst>
                    <a:ext uri="{9D8B030D-6E8A-4147-A177-3AD203B41FA5}">
                      <a16:colId xmlns:a16="http://schemas.microsoft.com/office/drawing/2014/main" val="159901704"/>
                    </a:ext>
                  </a:extLst>
                </a:gridCol>
                <a:gridCol w="725399">
                  <a:extLst>
                    <a:ext uri="{9D8B030D-6E8A-4147-A177-3AD203B41FA5}">
                      <a16:colId xmlns:a16="http://schemas.microsoft.com/office/drawing/2014/main" val="2535687815"/>
                    </a:ext>
                  </a:extLst>
                </a:gridCol>
                <a:gridCol w="725399">
                  <a:extLst>
                    <a:ext uri="{9D8B030D-6E8A-4147-A177-3AD203B41FA5}">
                      <a16:colId xmlns:a16="http://schemas.microsoft.com/office/drawing/2014/main" val="3565234594"/>
                    </a:ext>
                  </a:extLst>
                </a:gridCol>
                <a:gridCol w="725399">
                  <a:extLst>
                    <a:ext uri="{9D8B030D-6E8A-4147-A177-3AD203B41FA5}">
                      <a16:colId xmlns:a16="http://schemas.microsoft.com/office/drawing/2014/main" val="671384716"/>
                    </a:ext>
                  </a:extLst>
                </a:gridCol>
                <a:gridCol w="725399">
                  <a:extLst>
                    <a:ext uri="{9D8B030D-6E8A-4147-A177-3AD203B41FA5}">
                      <a16:colId xmlns:a16="http://schemas.microsoft.com/office/drawing/2014/main" val="849903922"/>
                    </a:ext>
                  </a:extLst>
                </a:gridCol>
                <a:gridCol w="725399">
                  <a:extLst>
                    <a:ext uri="{9D8B030D-6E8A-4147-A177-3AD203B41FA5}">
                      <a16:colId xmlns:a16="http://schemas.microsoft.com/office/drawing/2014/main" val="2100557982"/>
                    </a:ext>
                  </a:extLst>
                </a:gridCol>
              </a:tblGrid>
              <a:tr h="0">
                <a:tc gridSpan="9">
                  <a:txBody>
                    <a:bodyPr/>
                    <a:lstStyle/>
                    <a:p>
                      <a:pPr marL="38100" marR="38100" algn="ct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515135247"/>
                  </a:ext>
                </a:extLst>
              </a:tr>
              <a:tr h="0">
                <a:tc rowSpan="2" gridSpan="2">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rowSpan="2" hMerge="1">
                  <a:txBody>
                    <a:bodyPr/>
                    <a:lstStyle/>
                    <a:p>
                      <a:endParaRPr lang="en-AU"/>
                    </a:p>
                  </a:txBody>
                  <a:tcPr/>
                </a:tc>
                <a:tc gridSpan="7">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497108134"/>
                  </a:ext>
                </a:extLst>
              </a:tr>
              <a:tr h="0">
                <a:tc gridSpan="2" vMerge="1">
                  <a:txBody>
                    <a:bodyPr/>
                    <a:lstStyle/>
                    <a:p>
                      <a:endParaRPr lang="en-AU"/>
                    </a:p>
                  </a:txBody>
                  <a:tcPr/>
                </a:tc>
                <a:tc hMerge="1" vMerge="1">
                  <a:txBody>
                    <a:bodyPr/>
                    <a:lstStyle/>
                    <a:p>
                      <a:endParaRPr lang="en-AU"/>
                    </a:p>
                  </a:txBody>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10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25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75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633766094"/>
                  </a:ext>
                </a:extLst>
              </a:tr>
              <a:tr h="0">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Weighted Average</a:t>
                      </a:r>
                    </a:p>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(Definition 1)</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of serves of Vegetables per day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199889466"/>
                  </a:ext>
                </a:extLst>
              </a:tr>
              <a:tr h="0">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Tukey's Hinges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of serves of Vegetables per day</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226698093"/>
                  </a:ext>
                </a:extLst>
              </a:tr>
            </a:tbl>
          </a:graphicData>
        </a:graphic>
      </p:graphicFrame>
      <p:sp>
        <p:nvSpPr>
          <p:cNvPr id="6" name="TextBox 5"/>
          <p:cNvSpPr txBox="1"/>
          <p:nvPr/>
        </p:nvSpPr>
        <p:spPr>
          <a:xfrm>
            <a:off x="1115616" y="6519446"/>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sp>
        <p:nvSpPr>
          <p:cNvPr id="4" name="Rectangle 3">
            <a:extLst>
              <a:ext uri="{FF2B5EF4-FFF2-40B4-BE49-F238E27FC236}">
                <a16:creationId xmlns:a16="http://schemas.microsoft.com/office/drawing/2014/main" id="{37B3D76A-9BCB-334E-9767-EADB76E9BC66}"/>
              </a:ext>
            </a:extLst>
          </p:cNvPr>
          <p:cNvSpPr/>
          <p:nvPr/>
        </p:nvSpPr>
        <p:spPr>
          <a:xfrm>
            <a:off x="395536" y="1407691"/>
            <a:ext cx="8534178" cy="864096"/>
          </a:xfrm>
          <a:prstGeom prst="rect">
            <a:avLst/>
          </a:prstGeom>
          <a:solidFill>
            <a:srgbClr val="FF0000">
              <a:alpha val="2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2582BA-3989-9D46-8E14-4B57BBF87D04}"/>
              </a:ext>
            </a:extLst>
          </p:cNvPr>
          <p:cNvSpPr/>
          <p:nvPr/>
        </p:nvSpPr>
        <p:spPr>
          <a:xfrm>
            <a:off x="5796136" y="678706"/>
            <a:ext cx="1148071" cy="461665"/>
          </a:xfrm>
          <a:prstGeom prst="rect">
            <a:avLst/>
          </a:prstGeom>
        </p:spPr>
        <p:txBody>
          <a:bodyPr wrap="none">
            <a:spAutoFit/>
          </a:bodyPr>
          <a:lstStyle/>
          <a:p>
            <a:r>
              <a:rPr lang="en-US" altLang="en-US" sz="2400" b="1" dirty="0">
                <a:solidFill>
                  <a:srgbClr val="FF0000"/>
                </a:solidFill>
              </a:rPr>
              <a:t>median</a:t>
            </a:r>
            <a:endParaRPr lang="en-US" sz="2400" b="1" dirty="0">
              <a:solidFill>
                <a:srgbClr val="FF0000"/>
              </a:solidFill>
            </a:endParaRPr>
          </a:p>
        </p:txBody>
      </p:sp>
      <p:sp>
        <p:nvSpPr>
          <p:cNvPr id="7" name="Slide Number Placeholder 6">
            <a:extLst>
              <a:ext uri="{FF2B5EF4-FFF2-40B4-BE49-F238E27FC236}">
                <a16:creationId xmlns:a16="http://schemas.microsoft.com/office/drawing/2014/main" id="{8A7123FA-21AB-6D43-8333-4169CDE19A0B}"/>
              </a:ext>
            </a:extLst>
          </p:cNvPr>
          <p:cNvSpPr>
            <a:spLocks noGrp="1"/>
          </p:cNvSpPr>
          <p:nvPr>
            <p:ph type="sldNum" sz="quarter" idx="11"/>
          </p:nvPr>
        </p:nvSpPr>
        <p:spPr/>
        <p:txBody>
          <a:bodyPr/>
          <a:lstStyle/>
          <a:p>
            <a:fld id="{5364DB99-64BC-DB4A-AD53-785AA9A01BB3}" type="slidenum">
              <a:rPr lang="en-US" smtClean="0"/>
              <a:t>52</a:t>
            </a:fld>
            <a:endParaRPr lang="en-US"/>
          </a:p>
        </p:txBody>
      </p:sp>
    </p:spTree>
    <p:extLst>
      <p:ext uri="{BB962C8B-B14F-4D97-AF65-F5344CB8AC3E}">
        <p14:creationId xmlns:p14="http://schemas.microsoft.com/office/powerpoint/2010/main" val="36590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00034" y="274638"/>
            <a:ext cx="8429684" cy="562693"/>
          </a:xfrm>
          <a:prstGeom prst="rect">
            <a:avLst/>
          </a:prstGeom>
        </p:spPr>
        <p:txBody>
          <a:bodyPr vert="horz" rtlCol="0" anchor="ctr">
            <a:normAutofit fontScale="85000" lnSpcReduction="20000"/>
            <a:scene3d>
              <a:camera prst="orthographicFront"/>
              <a:lightRig rig="soft" dir="t"/>
            </a:scene3d>
            <a:sp3d prstMaterial="softEdge">
              <a:bevelT w="25400" h="25400"/>
            </a:sp3d>
          </a:bodyPr>
          <a:lstStyle/>
          <a:p>
            <a:pPr algn="ctr">
              <a:spcBef>
                <a:spcPct val="0"/>
              </a:spcBef>
              <a:defRPr/>
            </a:pPr>
            <a:r>
              <a:rPr lang="en-AU" sz="3600" b="1" dirty="0">
                <a:solidFill>
                  <a:schemeClr val="tx2"/>
                </a:solidFill>
                <a:effectLst>
                  <a:outerShdw blurRad="31750" dist="25400" dir="5400000" algn="tl" rotWithShape="0">
                    <a:srgbClr val="000000">
                      <a:alpha val="25000"/>
                    </a:srgbClr>
                  </a:outerShdw>
                </a:effectLst>
              </a:rPr>
              <a:t>SPSS OUTPUT </a:t>
            </a:r>
            <a:r>
              <a:rPr lang="en-AU" sz="4100" b="1" dirty="0">
                <a:solidFill>
                  <a:schemeClr val="tx2"/>
                </a:solidFill>
                <a:effectLst>
                  <a:outerShdw blurRad="31750" dist="25400" dir="5400000" algn="tl" rotWithShape="0">
                    <a:srgbClr val="000000">
                      <a:alpha val="25000"/>
                    </a:srgbClr>
                  </a:outerShdw>
                </a:effectLst>
              </a:rPr>
              <a:t>– </a:t>
            </a:r>
            <a:r>
              <a:rPr lang="en-AU" sz="2400" b="1" dirty="0">
                <a:solidFill>
                  <a:schemeClr val="tx2"/>
                </a:solidFill>
                <a:effectLst>
                  <a:outerShdw blurRad="31750" dist="25400" dir="5400000" algn="tl" rotWithShape="0">
                    <a:srgbClr val="000000">
                      <a:alpha val="25000"/>
                    </a:srgbClr>
                  </a:outerShdw>
                </a:effectLst>
              </a:rPr>
              <a:t>Metric Variables</a:t>
            </a:r>
          </a:p>
        </p:txBody>
      </p:sp>
      <p:grpSp>
        <p:nvGrpSpPr>
          <p:cNvPr id="10" name="Group 4"/>
          <p:cNvGrpSpPr>
            <a:grpSpLocks/>
          </p:cNvGrpSpPr>
          <p:nvPr/>
        </p:nvGrpSpPr>
        <p:grpSpPr bwMode="auto">
          <a:xfrm>
            <a:off x="7358453" y="1214423"/>
            <a:ext cx="1571838" cy="1537629"/>
            <a:chOff x="61" y="799"/>
            <a:chExt cx="1243" cy="661"/>
          </a:xfrm>
        </p:grpSpPr>
        <p:sp>
          <p:nvSpPr>
            <p:cNvPr id="11" name="Text Box 5"/>
            <p:cNvSpPr txBox="1">
              <a:spLocks noChangeArrowheads="1"/>
            </p:cNvSpPr>
            <p:nvPr/>
          </p:nvSpPr>
          <p:spPr bwMode="auto">
            <a:xfrm>
              <a:off x="61" y="799"/>
              <a:ext cx="1243" cy="437"/>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Highest value Maximum</a:t>
              </a:r>
              <a:endParaRPr lang="en-US" b="1" dirty="0">
                <a:solidFill>
                  <a:schemeClr val="tx2"/>
                </a:solidFill>
                <a:latin typeface="Verdana" pitchFamily="34" charset="0"/>
              </a:endParaRPr>
            </a:p>
          </p:txBody>
        </p:sp>
        <p:sp>
          <p:nvSpPr>
            <p:cNvPr id="12" name="Line 6"/>
            <p:cNvSpPr>
              <a:spLocks noChangeShapeType="1"/>
            </p:cNvSpPr>
            <p:nvPr/>
          </p:nvSpPr>
          <p:spPr bwMode="auto">
            <a:xfrm>
              <a:off x="852" y="1260"/>
              <a:ext cx="0" cy="200"/>
            </a:xfrm>
            <a:prstGeom prst="line">
              <a:avLst/>
            </a:prstGeom>
            <a:noFill/>
            <a:ln w="47625">
              <a:solidFill>
                <a:schemeClr val="tx2"/>
              </a:solidFill>
              <a:round/>
              <a:headEnd/>
              <a:tailEnd type="triangle" w="med" len="med"/>
            </a:ln>
          </p:spPr>
          <p:txBody>
            <a:bodyPr wrap="none"/>
            <a:lstStyle/>
            <a:p>
              <a:endParaRPr lang="en-AU">
                <a:solidFill>
                  <a:schemeClr val="tx2"/>
                </a:solidFill>
              </a:endParaRPr>
            </a:p>
          </p:txBody>
        </p:sp>
      </p:grpSp>
      <p:grpSp>
        <p:nvGrpSpPr>
          <p:cNvPr id="13" name="Group 7"/>
          <p:cNvGrpSpPr>
            <a:grpSpLocks/>
          </p:cNvGrpSpPr>
          <p:nvPr/>
        </p:nvGrpSpPr>
        <p:grpSpPr bwMode="auto">
          <a:xfrm>
            <a:off x="106970" y="1142984"/>
            <a:ext cx="1550381" cy="1600436"/>
            <a:chOff x="328" y="799"/>
            <a:chExt cx="1145" cy="688"/>
          </a:xfrm>
        </p:grpSpPr>
        <p:sp>
          <p:nvSpPr>
            <p:cNvPr id="14" name="Text Box 8"/>
            <p:cNvSpPr txBox="1">
              <a:spLocks noChangeArrowheads="1"/>
            </p:cNvSpPr>
            <p:nvPr/>
          </p:nvSpPr>
          <p:spPr bwMode="auto">
            <a:xfrm>
              <a:off x="328" y="799"/>
              <a:ext cx="1145" cy="437"/>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Lowest value Minimum</a:t>
              </a:r>
              <a:endParaRPr lang="en-US" b="1" dirty="0">
                <a:solidFill>
                  <a:schemeClr val="tx2"/>
                </a:solidFill>
                <a:latin typeface="Verdana" pitchFamily="34" charset="0"/>
              </a:endParaRPr>
            </a:p>
          </p:txBody>
        </p:sp>
        <p:sp>
          <p:nvSpPr>
            <p:cNvPr id="15" name="Line 9"/>
            <p:cNvSpPr>
              <a:spLocks noChangeShapeType="1"/>
            </p:cNvSpPr>
            <p:nvPr/>
          </p:nvSpPr>
          <p:spPr bwMode="auto">
            <a:xfrm>
              <a:off x="829" y="1260"/>
              <a:ext cx="0" cy="227"/>
            </a:xfrm>
            <a:prstGeom prst="line">
              <a:avLst/>
            </a:prstGeom>
            <a:noFill/>
            <a:ln w="47625">
              <a:solidFill>
                <a:schemeClr val="tx2"/>
              </a:solidFill>
              <a:round/>
              <a:headEnd/>
              <a:tailEnd type="triangle" w="med" len="med"/>
            </a:ln>
          </p:spPr>
          <p:txBody>
            <a:bodyPr wrap="none"/>
            <a:lstStyle/>
            <a:p>
              <a:endParaRPr lang="en-AU">
                <a:solidFill>
                  <a:schemeClr val="tx2"/>
                </a:solidFill>
              </a:endParaRPr>
            </a:p>
          </p:txBody>
        </p:sp>
      </p:grpSp>
      <p:grpSp>
        <p:nvGrpSpPr>
          <p:cNvPr id="16" name="Group 20"/>
          <p:cNvGrpSpPr>
            <a:grpSpLocks/>
          </p:cNvGrpSpPr>
          <p:nvPr/>
        </p:nvGrpSpPr>
        <p:grpSpPr bwMode="auto">
          <a:xfrm>
            <a:off x="1928794" y="1142983"/>
            <a:ext cx="1295400" cy="1607416"/>
            <a:chOff x="1156" y="1874"/>
            <a:chExt cx="816" cy="691"/>
          </a:xfrm>
        </p:grpSpPr>
        <p:sp>
          <p:nvSpPr>
            <p:cNvPr id="17" name="Text Box 21"/>
            <p:cNvSpPr txBox="1">
              <a:spLocks noChangeArrowheads="1"/>
            </p:cNvSpPr>
            <p:nvPr/>
          </p:nvSpPr>
          <p:spPr bwMode="auto">
            <a:xfrm>
              <a:off x="1156" y="1874"/>
              <a:ext cx="816" cy="304"/>
            </a:xfrm>
            <a:prstGeom prst="rect">
              <a:avLst/>
            </a:prstGeom>
            <a:solidFill>
              <a:srgbClr val="99FFCC"/>
            </a:solidFill>
            <a:ln w="57150">
              <a:solidFill>
                <a:schemeClr val="tx2"/>
              </a:solidFill>
              <a:miter lim="800000"/>
              <a:headEnd/>
              <a:tailEnd/>
            </a:ln>
          </p:spPr>
          <p:txBody>
            <a:bodyPr>
              <a:spAutoFit/>
            </a:bodyPr>
            <a:lstStyle/>
            <a:p>
              <a:pPr algn="ctr" eaLnBrk="0" hangingPunct="0">
                <a:spcBef>
                  <a:spcPct val="50000"/>
                </a:spcBef>
              </a:pPr>
              <a:r>
                <a:rPr lang="en-US" sz="2000" b="1" dirty="0">
                  <a:solidFill>
                    <a:schemeClr val="tx2"/>
                  </a:solidFill>
                  <a:latin typeface="Verdana" pitchFamily="34" charset="0"/>
                </a:rPr>
                <a:t>Q1 25th</a:t>
              </a:r>
              <a:endParaRPr lang="en-US" b="1" dirty="0">
                <a:solidFill>
                  <a:schemeClr val="tx2"/>
                </a:solidFill>
                <a:latin typeface="Verdana" pitchFamily="34" charset="0"/>
              </a:endParaRPr>
            </a:p>
          </p:txBody>
        </p:sp>
        <p:sp>
          <p:nvSpPr>
            <p:cNvPr id="18" name="Line 22"/>
            <p:cNvSpPr>
              <a:spLocks noChangeShapeType="1"/>
            </p:cNvSpPr>
            <p:nvPr/>
          </p:nvSpPr>
          <p:spPr bwMode="auto">
            <a:xfrm>
              <a:off x="1516" y="2181"/>
              <a:ext cx="0" cy="384"/>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19" name="Group 23"/>
          <p:cNvGrpSpPr>
            <a:grpSpLocks/>
          </p:cNvGrpSpPr>
          <p:nvPr/>
        </p:nvGrpSpPr>
        <p:grpSpPr bwMode="auto">
          <a:xfrm>
            <a:off x="5929313" y="1142612"/>
            <a:ext cx="1295400" cy="1607417"/>
            <a:chOff x="3690" y="1741"/>
            <a:chExt cx="816" cy="691"/>
          </a:xfrm>
        </p:grpSpPr>
        <p:sp>
          <p:nvSpPr>
            <p:cNvPr id="20" name="Text Box 24"/>
            <p:cNvSpPr txBox="1">
              <a:spLocks noChangeArrowheads="1"/>
            </p:cNvSpPr>
            <p:nvPr/>
          </p:nvSpPr>
          <p:spPr bwMode="auto">
            <a:xfrm>
              <a:off x="3690" y="1741"/>
              <a:ext cx="816" cy="304"/>
            </a:xfrm>
            <a:prstGeom prst="rect">
              <a:avLst/>
            </a:prstGeom>
            <a:solidFill>
              <a:srgbClr val="CCECFF"/>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Q3 75th</a:t>
              </a:r>
              <a:endParaRPr lang="en-US" b="1" dirty="0">
                <a:solidFill>
                  <a:schemeClr val="tx2"/>
                </a:solidFill>
                <a:latin typeface="Verdana" pitchFamily="34" charset="0"/>
              </a:endParaRPr>
            </a:p>
          </p:txBody>
        </p:sp>
        <p:sp>
          <p:nvSpPr>
            <p:cNvPr id="21" name="Line 25"/>
            <p:cNvSpPr>
              <a:spLocks noChangeShapeType="1"/>
            </p:cNvSpPr>
            <p:nvPr/>
          </p:nvSpPr>
          <p:spPr bwMode="auto">
            <a:xfrm>
              <a:off x="4230" y="2048"/>
              <a:ext cx="1" cy="384"/>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22" name="Group 26"/>
          <p:cNvGrpSpPr>
            <a:grpSpLocks/>
          </p:cNvGrpSpPr>
          <p:nvPr/>
        </p:nvGrpSpPr>
        <p:grpSpPr bwMode="auto">
          <a:xfrm>
            <a:off x="3786182" y="1285861"/>
            <a:ext cx="1800225" cy="1491106"/>
            <a:chOff x="2521" y="1772"/>
            <a:chExt cx="816" cy="641"/>
          </a:xfrm>
        </p:grpSpPr>
        <p:sp>
          <p:nvSpPr>
            <p:cNvPr id="23" name="Text Box 27"/>
            <p:cNvSpPr txBox="1">
              <a:spLocks noChangeArrowheads="1"/>
            </p:cNvSpPr>
            <p:nvPr/>
          </p:nvSpPr>
          <p:spPr bwMode="auto">
            <a:xfrm>
              <a:off x="2521" y="1772"/>
              <a:ext cx="816" cy="437"/>
            </a:xfrm>
            <a:prstGeom prst="rect">
              <a:avLst/>
            </a:prstGeom>
            <a:solidFill>
              <a:srgbClr val="FFE4C9"/>
            </a:solidFill>
            <a:ln w="57150">
              <a:solidFill>
                <a:schemeClr val="tx2"/>
              </a:solidFill>
              <a:miter lim="800000"/>
              <a:headEnd/>
              <a:tailEnd/>
            </a:ln>
          </p:spPr>
          <p:txBody>
            <a:bodyPr>
              <a:spAutoFit/>
            </a:bodyPr>
            <a:lstStyle/>
            <a:p>
              <a:pPr algn="ctr" eaLnBrk="0" hangingPunct="0"/>
              <a:r>
                <a:rPr lang="en-US" sz="2000" b="1" dirty="0">
                  <a:solidFill>
                    <a:schemeClr val="tx2"/>
                  </a:solidFill>
                  <a:latin typeface="Verdana" pitchFamily="34" charset="0"/>
                </a:rPr>
                <a:t>Q2</a:t>
              </a:r>
            </a:p>
            <a:p>
              <a:pPr algn="ctr" eaLnBrk="0" hangingPunct="0"/>
              <a:r>
                <a:rPr lang="en-US" sz="2000" b="1" dirty="0">
                  <a:solidFill>
                    <a:schemeClr val="tx2"/>
                  </a:solidFill>
                  <a:latin typeface="Verdana" pitchFamily="34" charset="0"/>
                </a:rPr>
                <a:t>50th Median</a:t>
              </a:r>
              <a:endParaRPr lang="en-US" b="1" dirty="0">
                <a:solidFill>
                  <a:schemeClr val="tx2"/>
                </a:solidFill>
                <a:latin typeface="Verdana" pitchFamily="34" charset="0"/>
              </a:endParaRPr>
            </a:p>
          </p:txBody>
        </p:sp>
        <p:sp>
          <p:nvSpPr>
            <p:cNvPr id="24" name="Line 28"/>
            <p:cNvSpPr>
              <a:spLocks noChangeShapeType="1"/>
            </p:cNvSpPr>
            <p:nvPr/>
          </p:nvSpPr>
          <p:spPr bwMode="auto">
            <a:xfrm flipH="1">
              <a:off x="2910" y="2233"/>
              <a:ext cx="0" cy="180"/>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aphicFrame>
        <p:nvGraphicFramePr>
          <p:cNvPr id="35" name="Table 34"/>
          <p:cNvGraphicFramePr>
            <a:graphicFrameLocks noGrp="1"/>
          </p:cNvGraphicFramePr>
          <p:nvPr>
            <p:extLst>
              <p:ext uri="{D42A27DB-BD31-4B8C-83A1-F6EECF244321}">
                <p14:modId xmlns:p14="http://schemas.microsoft.com/office/powerpoint/2010/main" val="4108244794"/>
              </p:ext>
            </p:extLst>
          </p:nvPr>
        </p:nvGraphicFramePr>
        <p:xfrm>
          <a:off x="241993" y="3933661"/>
          <a:ext cx="8534177" cy="2025043"/>
        </p:xfrm>
        <a:graphic>
          <a:graphicData uri="http://schemas.openxmlformats.org/drawingml/2006/table">
            <a:tbl>
              <a:tblPr/>
              <a:tblGrid>
                <a:gridCol w="1872208">
                  <a:extLst>
                    <a:ext uri="{9D8B030D-6E8A-4147-A177-3AD203B41FA5}">
                      <a16:colId xmlns:a16="http://schemas.microsoft.com/office/drawing/2014/main" val="2313427949"/>
                    </a:ext>
                  </a:extLst>
                </a:gridCol>
                <a:gridCol w="1809727">
                  <a:extLst>
                    <a:ext uri="{9D8B030D-6E8A-4147-A177-3AD203B41FA5}">
                      <a16:colId xmlns:a16="http://schemas.microsoft.com/office/drawing/2014/main" val="2904840303"/>
                    </a:ext>
                  </a:extLst>
                </a:gridCol>
                <a:gridCol w="499848">
                  <a:extLst>
                    <a:ext uri="{9D8B030D-6E8A-4147-A177-3AD203B41FA5}">
                      <a16:colId xmlns:a16="http://schemas.microsoft.com/office/drawing/2014/main" val="116163411"/>
                    </a:ext>
                  </a:extLst>
                </a:gridCol>
                <a:gridCol w="725399">
                  <a:extLst>
                    <a:ext uri="{9D8B030D-6E8A-4147-A177-3AD203B41FA5}">
                      <a16:colId xmlns:a16="http://schemas.microsoft.com/office/drawing/2014/main" val="159901704"/>
                    </a:ext>
                  </a:extLst>
                </a:gridCol>
                <a:gridCol w="725399">
                  <a:extLst>
                    <a:ext uri="{9D8B030D-6E8A-4147-A177-3AD203B41FA5}">
                      <a16:colId xmlns:a16="http://schemas.microsoft.com/office/drawing/2014/main" val="2535687815"/>
                    </a:ext>
                  </a:extLst>
                </a:gridCol>
                <a:gridCol w="725399">
                  <a:extLst>
                    <a:ext uri="{9D8B030D-6E8A-4147-A177-3AD203B41FA5}">
                      <a16:colId xmlns:a16="http://schemas.microsoft.com/office/drawing/2014/main" val="3565234594"/>
                    </a:ext>
                  </a:extLst>
                </a:gridCol>
                <a:gridCol w="725399">
                  <a:extLst>
                    <a:ext uri="{9D8B030D-6E8A-4147-A177-3AD203B41FA5}">
                      <a16:colId xmlns:a16="http://schemas.microsoft.com/office/drawing/2014/main" val="671384716"/>
                    </a:ext>
                  </a:extLst>
                </a:gridCol>
                <a:gridCol w="725399">
                  <a:extLst>
                    <a:ext uri="{9D8B030D-6E8A-4147-A177-3AD203B41FA5}">
                      <a16:colId xmlns:a16="http://schemas.microsoft.com/office/drawing/2014/main" val="849903922"/>
                    </a:ext>
                  </a:extLst>
                </a:gridCol>
                <a:gridCol w="725399">
                  <a:extLst>
                    <a:ext uri="{9D8B030D-6E8A-4147-A177-3AD203B41FA5}">
                      <a16:colId xmlns:a16="http://schemas.microsoft.com/office/drawing/2014/main" val="2100557982"/>
                    </a:ext>
                  </a:extLst>
                </a:gridCol>
              </a:tblGrid>
              <a:tr h="177263">
                <a:tc gridSpan="9">
                  <a:txBody>
                    <a:bodyPr/>
                    <a:lstStyle/>
                    <a:p>
                      <a:pPr marL="38100" marR="38100" algn="ct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515135247"/>
                  </a:ext>
                </a:extLst>
              </a:tr>
              <a:tr h="177263">
                <a:tc rowSpan="2" gridSpan="2">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rowSpan="2" hMerge="1">
                  <a:txBody>
                    <a:bodyPr/>
                    <a:lstStyle/>
                    <a:p>
                      <a:endParaRPr lang="en-AU"/>
                    </a:p>
                  </a:txBody>
                  <a:tcPr/>
                </a:tc>
                <a:tc gridSpan="7">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497108134"/>
                  </a:ext>
                </a:extLst>
              </a:tr>
              <a:tr h="177263">
                <a:tc gridSpan="2" vMerge="1">
                  <a:txBody>
                    <a:bodyPr/>
                    <a:lstStyle/>
                    <a:p>
                      <a:endParaRPr lang="en-AU"/>
                    </a:p>
                  </a:txBody>
                  <a:tcPr/>
                </a:tc>
                <a:tc hMerge="1" vMerge="1">
                  <a:txBody>
                    <a:bodyPr/>
                    <a:lstStyle/>
                    <a:p>
                      <a:endParaRPr lang="en-AU"/>
                    </a:p>
                  </a:txBody>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10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25</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99FFCC"/>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E4C9"/>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75</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CCEC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633766094"/>
                  </a:ext>
                </a:extLst>
              </a:tr>
              <a:tr h="705911">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Weighted Average</a:t>
                      </a:r>
                    </a:p>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(Definition 1)</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of serves of Vegetables per day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99FFCC"/>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E4C9"/>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CCEC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199889466"/>
                  </a:ext>
                </a:extLst>
              </a:tr>
              <a:tr h="705911">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Tukey's Hinges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of serves of Vegetables per day</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226698093"/>
                  </a:ext>
                </a:extLst>
              </a:tr>
            </a:tbl>
          </a:graphicData>
        </a:graphic>
      </p:graphicFrame>
      <p:sp>
        <p:nvSpPr>
          <p:cNvPr id="37" name="TextBox 36"/>
          <p:cNvSpPr txBox="1"/>
          <p:nvPr/>
        </p:nvSpPr>
        <p:spPr>
          <a:xfrm>
            <a:off x="1115616" y="6519446"/>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sp>
        <p:nvSpPr>
          <p:cNvPr id="3" name="Slide Number Placeholder 2">
            <a:extLst>
              <a:ext uri="{FF2B5EF4-FFF2-40B4-BE49-F238E27FC236}">
                <a16:creationId xmlns:a16="http://schemas.microsoft.com/office/drawing/2014/main" id="{C4096183-37B6-7E41-95A6-2FEEC56D844C}"/>
              </a:ext>
            </a:extLst>
          </p:cNvPr>
          <p:cNvSpPr>
            <a:spLocks noGrp="1"/>
          </p:cNvSpPr>
          <p:nvPr>
            <p:ph type="sldNum" sz="quarter" idx="11"/>
          </p:nvPr>
        </p:nvSpPr>
        <p:spPr/>
        <p:txBody>
          <a:bodyPr/>
          <a:lstStyle/>
          <a:p>
            <a:fld id="{5364DB99-64BC-DB4A-AD53-785AA9A01BB3}" type="slidenum">
              <a:rPr lang="en-US" smtClean="0"/>
              <a:t>53</a:t>
            </a:fld>
            <a:endParaRPr lang="en-US"/>
          </a:p>
        </p:txBody>
      </p:sp>
      <p:grpSp>
        <p:nvGrpSpPr>
          <p:cNvPr id="36" name="Group 10">
            <a:extLst>
              <a:ext uri="{FF2B5EF4-FFF2-40B4-BE49-F238E27FC236}">
                <a16:creationId xmlns:a16="http://schemas.microsoft.com/office/drawing/2014/main" id="{904222CF-5778-E546-8D2A-F1FC1899C689}"/>
              </a:ext>
            </a:extLst>
          </p:cNvPr>
          <p:cNvGrpSpPr>
            <a:grpSpLocks/>
          </p:cNvGrpSpPr>
          <p:nvPr/>
        </p:nvGrpSpPr>
        <p:grpSpPr bwMode="auto">
          <a:xfrm>
            <a:off x="513082" y="2869595"/>
            <a:ext cx="8416954" cy="671515"/>
            <a:chOff x="336" y="2480"/>
            <a:chExt cx="5420" cy="423"/>
          </a:xfrm>
        </p:grpSpPr>
        <p:grpSp>
          <p:nvGrpSpPr>
            <p:cNvPr id="38" name="Group 11">
              <a:extLst>
                <a:ext uri="{FF2B5EF4-FFF2-40B4-BE49-F238E27FC236}">
                  <a16:creationId xmlns:a16="http://schemas.microsoft.com/office/drawing/2014/main" id="{CF4D8CCA-956C-BD47-A613-C2BB3E52C8F7}"/>
                </a:ext>
              </a:extLst>
            </p:cNvPr>
            <p:cNvGrpSpPr>
              <a:grpSpLocks/>
            </p:cNvGrpSpPr>
            <p:nvPr/>
          </p:nvGrpSpPr>
          <p:grpSpPr bwMode="auto">
            <a:xfrm>
              <a:off x="385" y="2480"/>
              <a:ext cx="5272" cy="423"/>
              <a:chOff x="385" y="2480"/>
              <a:chExt cx="5272" cy="423"/>
            </a:xfrm>
          </p:grpSpPr>
          <p:sp>
            <p:nvSpPr>
              <p:cNvPr id="40" name="Rectangle 12">
                <a:extLst>
                  <a:ext uri="{FF2B5EF4-FFF2-40B4-BE49-F238E27FC236}">
                    <a16:creationId xmlns:a16="http://schemas.microsoft.com/office/drawing/2014/main" id="{0B431F13-D2A9-B547-A2DA-436F11CE8DAB}"/>
                  </a:ext>
                </a:extLst>
              </p:cNvPr>
              <p:cNvSpPr>
                <a:spLocks noChangeArrowheads="1"/>
              </p:cNvSpPr>
              <p:nvPr/>
            </p:nvSpPr>
            <p:spPr bwMode="auto">
              <a:xfrm>
                <a:off x="385" y="2495"/>
                <a:ext cx="317" cy="381"/>
              </a:xfrm>
              <a:prstGeom prst="rect">
                <a:avLst/>
              </a:prstGeom>
              <a:solidFill>
                <a:srgbClr val="FFFFCC"/>
              </a:solidFill>
              <a:ln w="9525">
                <a:solidFill>
                  <a:schemeClr val="bg2"/>
                </a:solidFill>
                <a:miter lim="800000"/>
                <a:headEnd/>
                <a:tailEnd/>
              </a:ln>
            </p:spPr>
            <p:txBody>
              <a:bodyPr wrap="none" anchor="ctr"/>
              <a:lstStyle/>
              <a:p>
                <a:endParaRPr lang="en-US"/>
              </a:p>
            </p:txBody>
          </p:sp>
          <p:sp>
            <p:nvSpPr>
              <p:cNvPr id="41" name="Rectangle 13">
                <a:extLst>
                  <a:ext uri="{FF2B5EF4-FFF2-40B4-BE49-F238E27FC236}">
                    <a16:creationId xmlns:a16="http://schemas.microsoft.com/office/drawing/2014/main" id="{B04C8FA3-B0BA-1A42-84CE-8E8318859C1F}"/>
                  </a:ext>
                </a:extLst>
              </p:cNvPr>
              <p:cNvSpPr>
                <a:spLocks noChangeArrowheads="1"/>
              </p:cNvSpPr>
              <p:nvPr/>
            </p:nvSpPr>
            <p:spPr bwMode="auto">
              <a:xfrm>
                <a:off x="702" y="2495"/>
                <a:ext cx="2128" cy="408"/>
              </a:xfrm>
              <a:prstGeom prst="rect">
                <a:avLst/>
              </a:prstGeom>
              <a:solidFill>
                <a:srgbClr val="777777"/>
              </a:solidFill>
              <a:ln w="9525">
                <a:solidFill>
                  <a:schemeClr val="bg2"/>
                </a:solidFill>
                <a:miter lim="800000"/>
                <a:headEnd/>
                <a:tailEnd/>
              </a:ln>
            </p:spPr>
            <p:txBody>
              <a:bodyPr wrap="none" anchor="ctr"/>
              <a:lstStyle/>
              <a:p>
                <a:pPr algn="ctr"/>
                <a:endParaRPr lang="en-AU">
                  <a:solidFill>
                    <a:schemeClr val="bg2"/>
                  </a:solidFill>
                  <a:latin typeface="Arial" charset="0"/>
                </a:endParaRPr>
              </a:p>
            </p:txBody>
          </p:sp>
          <p:sp>
            <p:nvSpPr>
              <p:cNvPr id="42" name="Rectangle 14">
                <a:extLst>
                  <a:ext uri="{FF2B5EF4-FFF2-40B4-BE49-F238E27FC236}">
                    <a16:creationId xmlns:a16="http://schemas.microsoft.com/office/drawing/2014/main" id="{92235D02-081C-7449-A88C-DAF5B9AD2E7F}"/>
                  </a:ext>
                </a:extLst>
              </p:cNvPr>
              <p:cNvSpPr>
                <a:spLocks noChangeArrowheads="1"/>
              </p:cNvSpPr>
              <p:nvPr/>
            </p:nvSpPr>
            <p:spPr bwMode="auto">
              <a:xfrm>
                <a:off x="3069" y="2480"/>
                <a:ext cx="2393" cy="423"/>
              </a:xfrm>
              <a:prstGeom prst="rect">
                <a:avLst/>
              </a:prstGeom>
              <a:solidFill>
                <a:srgbClr val="777777"/>
              </a:solidFill>
              <a:ln w="9525">
                <a:solidFill>
                  <a:schemeClr val="bg2"/>
                </a:solidFill>
                <a:miter lim="800000"/>
                <a:headEnd/>
                <a:tailEnd/>
              </a:ln>
            </p:spPr>
            <p:txBody>
              <a:bodyPr wrap="none" anchor="ctr"/>
              <a:lstStyle/>
              <a:p>
                <a:pPr algn="ctr"/>
                <a:endParaRPr lang="en-AU">
                  <a:solidFill>
                    <a:schemeClr val="bg2"/>
                  </a:solidFill>
                  <a:latin typeface="Arial" charset="0"/>
                </a:endParaRPr>
              </a:p>
            </p:txBody>
          </p:sp>
          <p:sp>
            <p:nvSpPr>
              <p:cNvPr id="43" name="Rectangle 15">
                <a:extLst>
                  <a:ext uri="{FF2B5EF4-FFF2-40B4-BE49-F238E27FC236}">
                    <a16:creationId xmlns:a16="http://schemas.microsoft.com/office/drawing/2014/main" id="{55F090FB-BC21-2B4F-82A1-FCD21094994C}"/>
                  </a:ext>
                </a:extLst>
              </p:cNvPr>
              <p:cNvSpPr>
                <a:spLocks noChangeArrowheads="1"/>
              </p:cNvSpPr>
              <p:nvPr/>
            </p:nvSpPr>
            <p:spPr bwMode="auto">
              <a:xfrm>
                <a:off x="2743" y="2495"/>
                <a:ext cx="318" cy="408"/>
              </a:xfrm>
              <a:prstGeom prst="rect">
                <a:avLst/>
              </a:prstGeom>
              <a:solidFill>
                <a:srgbClr val="FFE4C9"/>
              </a:solidFill>
              <a:ln w="9525">
                <a:solidFill>
                  <a:schemeClr val="bg2"/>
                </a:solidFill>
                <a:miter lim="800000"/>
                <a:headEnd/>
                <a:tailEnd/>
              </a:ln>
            </p:spPr>
            <p:txBody>
              <a:bodyPr wrap="none" anchor="ctr"/>
              <a:lstStyle/>
              <a:p>
                <a:endParaRPr lang="en-US"/>
              </a:p>
            </p:txBody>
          </p:sp>
          <p:sp>
            <p:nvSpPr>
              <p:cNvPr id="44" name="Rectangle 16">
                <a:extLst>
                  <a:ext uri="{FF2B5EF4-FFF2-40B4-BE49-F238E27FC236}">
                    <a16:creationId xmlns:a16="http://schemas.microsoft.com/office/drawing/2014/main" id="{8C281C9E-1BD1-3249-BF4C-7B14A66FE495}"/>
                  </a:ext>
                </a:extLst>
              </p:cNvPr>
              <p:cNvSpPr>
                <a:spLocks noChangeArrowheads="1"/>
              </p:cNvSpPr>
              <p:nvPr/>
            </p:nvSpPr>
            <p:spPr bwMode="auto">
              <a:xfrm>
                <a:off x="5268" y="2480"/>
                <a:ext cx="389" cy="408"/>
              </a:xfrm>
              <a:prstGeom prst="rect">
                <a:avLst/>
              </a:prstGeom>
              <a:solidFill>
                <a:srgbClr val="FFFFCC"/>
              </a:solidFill>
              <a:ln w="9525">
                <a:solidFill>
                  <a:schemeClr val="bg2"/>
                </a:solidFill>
                <a:miter lim="800000"/>
                <a:headEnd/>
                <a:tailEnd/>
              </a:ln>
            </p:spPr>
            <p:txBody>
              <a:bodyPr wrap="none" anchor="ctr"/>
              <a:lstStyle/>
              <a:p>
                <a:endParaRPr lang="en-US"/>
              </a:p>
            </p:txBody>
          </p:sp>
          <p:sp>
            <p:nvSpPr>
              <p:cNvPr id="45" name="Rectangle 17">
                <a:extLst>
                  <a:ext uri="{FF2B5EF4-FFF2-40B4-BE49-F238E27FC236}">
                    <a16:creationId xmlns:a16="http://schemas.microsoft.com/office/drawing/2014/main" id="{70BD948D-5C3A-9E42-BD1F-4D2BF63227B0}"/>
                  </a:ext>
                </a:extLst>
              </p:cNvPr>
              <p:cNvSpPr>
                <a:spLocks noChangeArrowheads="1"/>
              </p:cNvSpPr>
              <p:nvPr/>
            </p:nvSpPr>
            <p:spPr bwMode="auto">
              <a:xfrm>
                <a:off x="4155" y="2480"/>
                <a:ext cx="317" cy="423"/>
              </a:xfrm>
              <a:prstGeom prst="rect">
                <a:avLst/>
              </a:prstGeom>
              <a:solidFill>
                <a:srgbClr val="CCECFF"/>
              </a:solidFill>
              <a:ln w="9525">
                <a:solidFill>
                  <a:schemeClr val="bg2"/>
                </a:solidFill>
                <a:miter lim="800000"/>
                <a:headEnd/>
                <a:tailEnd/>
              </a:ln>
            </p:spPr>
            <p:txBody>
              <a:bodyPr wrap="none" anchor="ctr"/>
              <a:lstStyle/>
              <a:p>
                <a:endParaRPr lang="en-US"/>
              </a:p>
            </p:txBody>
          </p:sp>
          <p:sp>
            <p:nvSpPr>
              <p:cNvPr id="46" name="Rectangle 18">
                <a:extLst>
                  <a:ext uri="{FF2B5EF4-FFF2-40B4-BE49-F238E27FC236}">
                    <a16:creationId xmlns:a16="http://schemas.microsoft.com/office/drawing/2014/main" id="{8AF9D539-57A7-7E4C-B0AF-4D2AAE90F8D3}"/>
                  </a:ext>
                </a:extLst>
              </p:cNvPr>
              <p:cNvSpPr>
                <a:spLocks noChangeArrowheads="1"/>
              </p:cNvSpPr>
              <p:nvPr/>
            </p:nvSpPr>
            <p:spPr bwMode="auto">
              <a:xfrm>
                <a:off x="1406" y="2488"/>
                <a:ext cx="317" cy="408"/>
              </a:xfrm>
              <a:prstGeom prst="rect">
                <a:avLst/>
              </a:prstGeom>
              <a:solidFill>
                <a:srgbClr val="99FFCC"/>
              </a:solidFill>
              <a:ln w="9525">
                <a:solidFill>
                  <a:schemeClr val="bg2"/>
                </a:solidFill>
                <a:miter lim="800000"/>
                <a:headEnd/>
                <a:tailEnd/>
              </a:ln>
            </p:spPr>
            <p:txBody>
              <a:bodyPr wrap="none" anchor="ctr"/>
              <a:lstStyle/>
              <a:p>
                <a:endParaRPr lang="en-US"/>
              </a:p>
            </p:txBody>
          </p:sp>
        </p:grpSp>
        <p:sp>
          <p:nvSpPr>
            <p:cNvPr id="39" name="Text Box 19">
              <a:extLst>
                <a:ext uri="{FF2B5EF4-FFF2-40B4-BE49-F238E27FC236}">
                  <a16:creationId xmlns:a16="http://schemas.microsoft.com/office/drawing/2014/main" id="{C884C3EE-EA0A-AA4D-A787-3BEE829F2EC1}"/>
                </a:ext>
              </a:extLst>
            </p:cNvPr>
            <p:cNvSpPr txBox="1">
              <a:spLocks noChangeArrowheads="1"/>
            </p:cNvSpPr>
            <p:nvPr/>
          </p:nvSpPr>
          <p:spPr bwMode="auto">
            <a:xfrm>
              <a:off x="336" y="2518"/>
              <a:ext cx="5420" cy="330"/>
            </a:xfrm>
            <a:prstGeom prst="rect">
              <a:avLst/>
            </a:prstGeom>
            <a:noFill/>
            <a:ln w="9525">
              <a:noFill/>
              <a:miter lim="800000"/>
              <a:headEnd/>
              <a:tailEnd/>
            </a:ln>
            <a:effectLst/>
          </p:spPr>
          <p:txBody>
            <a:bodyPr>
              <a:spAutoFit/>
            </a:bodyPr>
            <a:lstStyle/>
            <a:p>
              <a:pPr eaLnBrk="0" hangingPunct="0">
                <a:spcBef>
                  <a:spcPct val="50000"/>
                </a:spcBef>
                <a:defRPr/>
              </a:pPr>
              <a:r>
                <a:rPr lang="en-AU" sz="2800" dirty="0">
                  <a:effectLst>
                    <a:outerShdw blurRad="38100" dist="38100" dir="2700000" algn="tl">
                      <a:srgbClr val="000000"/>
                    </a:outerShdw>
                  </a:effectLst>
                  <a:latin typeface="Comic Sans MS" pitchFamily="66" charset="0"/>
                </a:rPr>
                <a:t> </a:t>
              </a:r>
              <a:r>
                <a:rPr lang="en-AU" sz="2800" dirty="0">
                  <a:solidFill>
                    <a:schemeClr val="tx2"/>
                  </a:solidFill>
                  <a:effectLst>
                    <a:outerShdw blurRad="38100" dist="38100" dir="2700000" algn="tl">
                      <a:srgbClr val="000000"/>
                    </a:outerShdw>
                  </a:effectLst>
                  <a:latin typeface="Comic Sans MS" pitchFamily="66" charset="0"/>
                </a:rPr>
                <a:t>0 </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1 1 1 1</a:t>
              </a:r>
              <a:r>
                <a:rPr lang="en-AU" sz="2800" dirty="0">
                  <a:effectLst>
                    <a:outerShdw blurRad="38100" dist="38100" dir="2700000" algn="tl">
                      <a:srgbClr val="000000"/>
                    </a:outerShdw>
                  </a:effectLst>
                  <a:latin typeface="Comic Sans MS" pitchFamily="66" charset="0"/>
                </a:rPr>
                <a:t>  </a:t>
              </a:r>
              <a:r>
                <a:rPr lang="en-AU" sz="2800" dirty="0">
                  <a:solidFill>
                    <a:schemeClr val="tx2"/>
                  </a:solidFill>
                  <a:effectLst>
                    <a:outerShdw blurRad="38100" dist="38100" dir="2700000" algn="tl">
                      <a:srgbClr val="000000"/>
                    </a:outerShdw>
                  </a:effectLst>
                  <a:latin typeface="Comic Sans MS" pitchFamily="66" charset="0"/>
                </a:rPr>
                <a:t>1</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1  2  2  2 </a:t>
              </a:r>
              <a:r>
                <a:rPr lang="en-AU" dirty="0"/>
                <a:t>  </a:t>
              </a:r>
              <a:r>
                <a:rPr lang="en-AU" sz="2800" dirty="0">
                  <a:solidFill>
                    <a:schemeClr val="tx2"/>
                  </a:solidFill>
                  <a:effectLst>
                    <a:outerShdw blurRad="38100" dist="38100" dir="2700000" algn="tl">
                      <a:srgbClr val="000000"/>
                    </a:outerShdw>
                  </a:effectLst>
                  <a:latin typeface="Comic Sans MS" pitchFamily="66" charset="0"/>
                </a:rPr>
                <a:t>2</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2  2  2  2  </a:t>
              </a:r>
              <a:r>
                <a:rPr lang="en-AU" sz="2800" dirty="0">
                  <a:solidFill>
                    <a:schemeClr val="tx2"/>
                  </a:solidFill>
                  <a:effectLst>
                    <a:outerShdw blurRad="38100" dist="38100" dir="2700000" algn="tl">
                      <a:srgbClr val="000000"/>
                    </a:outerShdw>
                  </a:effectLst>
                  <a:latin typeface="Comic Sans MS" pitchFamily="66" charset="0"/>
                </a:rPr>
                <a:t>3</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3 4 4 5 </a:t>
              </a:r>
              <a:r>
                <a:rPr lang="en-AU" sz="2800" dirty="0">
                  <a:solidFill>
                    <a:schemeClr val="tx2"/>
                  </a:solidFill>
                  <a:effectLst>
                    <a:outerShdw blurRad="38100" dist="38100" dir="2700000" algn="tl">
                      <a:srgbClr val="000000"/>
                    </a:outerShdw>
                  </a:effectLst>
                  <a:latin typeface="Comic Sans MS" pitchFamily="66" charset="0"/>
                </a:rPr>
                <a:t>6 </a:t>
              </a:r>
            </a:p>
          </p:txBody>
        </p:sp>
      </p:grpSp>
    </p:spTree>
    <p:extLst>
      <p:ext uri="{BB962C8B-B14F-4D97-AF65-F5344CB8AC3E}">
        <p14:creationId xmlns:p14="http://schemas.microsoft.com/office/powerpoint/2010/main" val="167079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57B9B3-BB63-694C-BCF2-FDEE286ABA15}"/>
              </a:ext>
            </a:extLst>
          </p:cNvPr>
          <p:cNvPicPr>
            <a:picLocks noChangeAspect="1"/>
          </p:cNvPicPr>
          <p:nvPr/>
        </p:nvPicPr>
        <p:blipFill>
          <a:blip r:embed="rId3"/>
          <a:stretch>
            <a:fillRect/>
          </a:stretch>
        </p:blipFill>
        <p:spPr>
          <a:xfrm>
            <a:off x="548966" y="4497452"/>
            <a:ext cx="8187115" cy="1161724"/>
          </a:xfrm>
          <a:prstGeom prst="rect">
            <a:avLst/>
          </a:prstGeom>
        </p:spPr>
      </p:pic>
      <p:sp>
        <p:nvSpPr>
          <p:cNvPr id="5" name="Title 3"/>
          <p:cNvSpPr txBox="1">
            <a:spLocks/>
          </p:cNvSpPr>
          <p:nvPr/>
        </p:nvSpPr>
        <p:spPr>
          <a:xfrm>
            <a:off x="500034" y="274638"/>
            <a:ext cx="8429684" cy="562693"/>
          </a:xfrm>
          <a:prstGeom prst="rect">
            <a:avLst/>
          </a:prstGeom>
        </p:spPr>
        <p:txBody>
          <a:bodyPr vert="horz" rtlCol="0" anchor="ctr">
            <a:normAutofit fontScale="85000" lnSpcReduction="20000"/>
            <a:scene3d>
              <a:camera prst="orthographicFront"/>
              <a:lightRig rig="soft" dir="t"/>
            </a:scene3d>
            <a:sp3d prstMaterial="softEdge">
              <a:bevelT w="25400" h="25400"/>
            </a:sp3d>
          </a:bodyPr>
          <a:lstStyle/>
          <a:p>
            <a:pPr algn="ctr">
              <a:spcBef>
                <a:spcPct val="0"/>
              </a:spcBef>
              <a:defRPr/>
            </a:pPr>
            <a:r>
              <a:rPr lang="en-AU" sz="3600" b="1" dirty="0">
                <a:solidFill>
                  <a:schemeClr val="tx2"/>
                </a:solidFill>
                <a:effectLst>
                  <a:outerShdw blurRad="31750" dist="25400" dir="5400000" algn="tl" rotWithShape="0">
                    <a:srgbClr val="000000">
                      <a:alpha val="25000"/>
                    </a:srgbClr>
                  </a:outerShdw>
                </a:effectLst>
              </a:rPr>
              <a:t>SPSS OUTPUT </a:t>
            </a:r>
            <a:r>
              <a:rPr lang="en-AU" sz="4100" b="1" dirty="0">
                <a:solidFill>
                  <a:schemeClr val="tx2"/>
                </a:solidFill>
                <a:effectLst>
                  <a:outerShdw blurRad="31750" dist="25400" dir="5400000" algn="tl" rotWithShape="0">
                    <a:srgbClr val="000000">
                      <a:alpha val="25000"/>
                    </a:srgbClr>
                  </a:outerShdw>
                </a:effectLst>
              </a:rPr>
              <a:t>– </a:t>
            </a:r>
            <a:r>
              <a:rPr lang="en-AU" sz="2400" b="1" dirty="0">
                <a:solidFill>
                  <a:schemeClr val="tx2"/>
                </a:solidFill>
                <a:effectLst>
                  <a:outerShdw blurRad="31750" dist="25400" dir="5400000" algn="tl" rotWithShape="0">
                    <a:srgbClr val="000000">
                      <a:alpha val="25000"/>
                    </a:srgbClr>
                  </a:outerShdw>
                </a:effectLst>
              </a:rPr>
              <a:t>Metric Variables</a:t>
            </a:r>
          </a:p>
        </p:txBody>
      </p:sp>
      <p:grpSp>
        <p:nvGrpSpPr>
          <p:cNvPr id="10" name="Group 4"/>
          <p:cNvGrpSpPr>
            <a:grpSpLocks/>
          </p:cNvGrpSpPr>
          <p:nvPr/>
        </p:nvGrpSpPr>
        <p:grpSpPr bwMode="auto">
          <a:xfrm>
            <a:off x="7358453" y="1214423"/>
            <a:ext cx="1571838" cy="1537629"/>
            <a:chOff x="61" y="799"/>
            <a:chExt cx="1243" cy="661"/>
          </a:xfrm>
        </p:grpSpPr>
        <p:sp>
          <p:nvSpPr>
            <p:cNvPr id="11" name="Text Box 5"/>
            <p:cNvSpPr txBox="1">
              <a:spLocks noChangeArrowheads="1"/>
            </p:cNvSpPr>
            <p:nvPr/>
          </p:nvSpPr>
          <p:spPr bwMode="auto">
            <a:xfrm>
              <a:off x="61" y="799"/>
              <a:ext cx="1243" cy="437"/>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Highest value Maximum</a:t>
              </a:r>
              <a:endParaRPr lang="en-US" b="1" dirty="0">
                <a:solidFill>
                  <a:schemeClr val="tx2"/>
                </a:solidFill>
                <a:latin typeface="Verdana" pitchFamily="34" charset="0"/>
              </a:endParaRPr>
            </a:p>
          </p:txBody>
        </p:sp>
        <p:sp>
          <p:nvSpPr>
            <p:cNvPr id="12" name="Line 6"/>
            <p:cNvSpPr>
              <a:spLocks noChangeShapeType="1"/>
            </p:cNvSpPr>
            <p:nvPr/>
          </p:nvSpPr>
          <p:spPr bwMode="auto">
            <a:xfrm>
              <a:off x="852" y="1260"/>
              <a:ext cx="0" cy="200"/>
            </a:xfrm>
            <a:prstGeom prst="line">
              <a:avLst/>
            </a:prstGeom>
            <a:noFill/>
            <a:ln w="47625">
              <a:solidFill>
                <a:schemeClr val="tx2"/>
              </a:solidFill>
              <a:round/>
              <a:headEnd/>
              <a:tailEnd type="triangle" w="med" len="med"/>
            </a:ln>
          </p:spPr>
          <p:txBody>
            <a:bodyPr wrap="none"/>
            <a:lstStyle/>
            <a:p>
              <a:endParaRPr lang="en-AU">
                <a:solidFill>
                  <a:schemeClr val="tx2"/>
                </a:solidFill>
              </a:endParaRPr>
            </a:p>
          </p:txBody>
        </p:sp>
      </p:grpSp>
      <p:grpSp>
        <p:nvGrpSpPr>
          <p:cNvPr id="13" name="Group 7"/>
          <p:cNvGrpSpPr>
            <a:grpSpLocks/>
          </p:cNvGrpSpPr>
          <p:nvPr/>
        </p:nvGrpSpPr>
        <p:grpSpPr bwMode="auto">
          <a:xfrm>
            <a:off x="106970" y="1142984"/>
            <a:ext cx="1550381" cy="1600436"/>
            <a:chOff x="328" y="799"/>
            <a:chExt cx="1145" cy="688"/>
          </a:xfrm>
        </p:grpSpPr>
        <p:sp>
          <p:nvSpPr>
            <p:cNvPr id="14" name="Text Box 8"/>
            <p:cNvSpPr txBox="1">
              <a:spLocks noChangeArrowheads="1"/>
            </p:cNvSpPr>
            <p:nvPr/>
          </p:nvSpPr>
          <p:spPr bwMode="auto">
            <a:xfrm>
              <a:off x="328" y="799"/>
              <a:ext cx="1145" cy="437"/>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Lowest value Minimum</a:t>
              </a:r>
              <a:endParaRPr lang="en-US" b="1" dirty="0">
                <a:solidFill>
                  <a:schemeClr val="tx2"/>
                </a:solidFill>
                <a:latin typeface="Verdana" pitchFamily="34" charset="0"/>
              </a:endParaRPr>
            </a:p>
          </p:txBody>
        </p:sp>
        <p:sp>
          <p:nvSpPr>
            <p:cNvPr id="15" name="Line 9"/>
            <p:cNvSpPr>
              <a:spLocks noChangeShapeType="1"/>
            </p:cNvSpPr>
            <p:nvPr/>
          </p:nvSpPr>
          <p:spPr bwMode="auto">
            <a:xfrm>
              <a:off x="829" y="1260"/>
              <a:ext cx="0" cy="227"/>
            </a:xfrm>
            <a:prstGeom prst="line">
              <a:avLst/>
            </a:prstGeom>
            <a:noFill/>
            <a:ln w="47625">
              <a:solidFill>
                <a:schemeClr val="tx2"/>
              </a:solidFill>
              <a:round/>
              <a:headEnd/>
              <a:tailEnd type="triangle" w="med" len="med"/>
            </a:ln>
          </p:spPr>
          <p:txBody>
            <a:bodyPr wrap="none"/>
            <a:lstStyle/>
            <a:p>
              <a:endParaRPr lang="en-AU">
                <a:solidFill>
                  <a:schemeClr val="tx2"/>
                </a:solidFill>
              </a:endParaRPr>
            </a:p>
          </p:txBody>
        </p:sp>
      </p:grpSp>
      <p:grpSp>
        <p:nvGrpSpPr>
          <p:cNvPr id="16" name="Group 20"/>
          <p:cNvGrpSpPr>
            <a:grpSpLocks/>
          </p:cNvGrpSpPr>
          <p:nvPr/>
        </p:nvGrpSpPr>
        <p:grpSpPr bwMode="auto">
          <a:xfrm>
            <a:off x="1928794" y="1142983"/>
            <a:ext cx="1295400" cy="1607416"/>
            <a:chOff x="1156" y="1874"/>
            <a:chExt cx="816" cy="691"/>
          </a:xfrm>
        </p:grpSpPr>
        <p:sp>
          <p:nvSpPr>
            <p:cNvPr id="17" name="Text Box 21"/>
            <p:cNvSpPr txBox="1">
              <a:spLocks noChangeArrowheads="1"/>
            </p:cNvSpPr>
            <p:nvPr/>
          </p:nvSpPr>
          <p:spPr bwMode="auto">
            <a:xfrm>
              <a:off x="1156" y="1874"/>
              <a:ext cx="816" cy="304"/>
            </a:xfrm>
            <a:prstGeom prst="rect">
              <a:avLst/>
            </a:prstGeom>
            <a:solidFill>
              <a:srgbClr val="99FFCC"/>
            </a:solidFill>
            <a:ln w="57150">
              <a:solidFill>
                <a:schemeClr val="tx2"/>
              </a:solidFill>
              <a:miter lim="800000"/>
              <a:headEnd/>
              <a:tailEnd/>
            </a:ln>
          </p:spPr>
          <p:txBody>
            <a:bodyPr>
              <a:spAutoFit/>
            </a:bodyPr>
            <a:lstStyle/>
            <a:p>
              <a:pPr algn="ctr" eaLnBrk="0" hangingPunct="0">
                <a:spcBef>
                  <a:spcPct val="50000"/>
                </a:spcBef>
              </a:pPr>
              <a:r>
                <a:rPr lang="en-US" sz="2000" b="1" dirty="0">
                  <a:solidFill>
                    <a:schemeClr val="tx2"/>
                  </a:solidFill>
                  <a:latin typeface="Verdana" pitchFamily="34" charset="0"/>
                </a:rPr>
                <a:t>Q1 25th</a:t>
              </a:r>
              <a:endParaRPr lang="en-US" b="1" dirty="0">
                <a:solidFill>
                  <a:schemeClr val="tx2"/>
                </a:solidFill>
                <a:latin typeface="Verdana" pitchFamily="34" charset="0"/>
              </a:endParaRPr>
            </a:p>
          </p:txBody>
        </p:sp>
        <p:sp>
          <p:nvSpPr>
            <p:cNvPr id="18" name="Line 22"/>
            <p:cNvSpPr>
              <a:spLocks noChangeShapeType="1"/>
            </p:cNvSpPr>
            <p:nvPr/>
          </p:nvSpPr>
          <p:spPr bwMode="auto">
            <a:xfrm>
              <a:off x="1516" y="2181"/>
              <a:ext cx="0" cy="384"/>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19" name="Group 23"/>
          <p:cNvGrpSpPr>
            <a:grpSpLocks/>
          </p:cNvGrpSpPr>
          <p:nvPr/>
        </p:nvGrpSpPr>
        <p:grpSpPr bwMode="auto">
          <a:xfrm>
            <a:off x="5929313" y="1142612"/>
            <a:ext cx="1295400" cy="1607417"/>
            <a:chOff x="3690" y="1741"/>
            <a:chExt cx="816" cy="691"/>
          </a:xfrm>
        </p:grpSpPr>
        <p:sp>
          <p:nvSpPr>
            <p:cNvPr id="20" name="Text Box 24"/>
            <p:cNvSpPr txBox="1">
              <a:spLocks noChangeArrowheads="1"/>
            </p:cNvSpPr>
            <p:nvPr/>
          </p:nvSpPr>
          <p:spPr bwMode="auto">
            <a:xfrm>
              <a:off x="3690" y="1741"/>
              <a:ext cx="816" cy="304"/>
            </a:xfrm>
            <a:prstGeom prst="rect">
              <a:avLst/>
            </a:prstGeom>
            <a:solidFill>
              <a:srgbClr val="CCECFF"/>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Q3 75th</a:t>
              </a:r>
              <a:endParaRPr lang="en-US" b="1" dirty="0">
                <a:solidFill>
                  <a:schemeClr val="tx2"/>
                </a:solidFill>
                <a:latin typeface="Verdana" pitchFamily="34" charset="0"/>
              </a:endParaRPr>
            </a:p>
          </p:txBody>
        </p:sp>
        <p:sp>
          <p:nvSpPr>
            <p:cNvPr id="21" name="Line 25"/>
            <p:cNvSpPr>
              <a:spLocks noChangeShapeType="1"/>
            </p:cNvSpPr>
            <p:nvPr/>
          </p:nvSpPr>
          <p:spPr bwMode="auto">
            <a:xfrm>
              <a:off x="4230" y="2048"/>
              <a:ext cx="1" cy="384"/>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22" name="Group 26"/>
          <p:cNvGrpSpPr>
            <a:grpSpLocks/>
          </p:cNvGrpSpPr>
          <p:nvPr/>
        </p:nvGrpSpPr>
        <p:grpSpPr bwMode="auto">
          <a:xfrm>
            <a:off x="3786182" y="1285861"/>
            <a:ext cx="1800225" cy="1491106"/>
            <a:chOff x="2521" y="1772"/>
            <a:chExt cx="816" cy="641"/>
          </a:xfrm>
        </p:grpSpPr>
        <p:sp>
          <p:nvSpPr>
            <p:cNvPr id="23" name="Text Box 27"/>
            <p:cNvSpPr txBox="1">
              <a:spLocks noChangeArrowheads="1"/>
            </p:cNvSpPr>
            <p:nvPr/>
          </p:nvSpPr>
          <p:spPr bwMode="auto">
            <a:xfrm>
              <a:off x="2521" y="1772"/>
              <a:ext cx="816" cy="437"/>
            </a:xfrm>
            <a:prstGeom prst="rect">
              <a:avLst/>
            </a:prstGeom>
            <a:solidFill>
              <a:srgbClr val="FFE4C9"/>
            </a:solidFill>
            <a:ln w="57150">
              <a:solidFill>
                <a:schemeClr val="tx2"/>
              </a:solidFill>
              <a:miter lim="800000"/>
              <a:headEnd/>
              <a:tailEnd/>
            </a:ln>
          </p:spPr>
          <p:txBody>
            <a:bodyPr>
              <a:spAutoFit/>
            </a:bodyPr>
            <a:lstStyle/>
            <a:p>
              <a:pPr algn="ctr" eaLnBrk="0" hangingPunct="0"/>
              <a:r>
                <a:rPr lang="en-US" sz="2000" b="1" dirty="0">
                  <a:solidFill>
                    <a:schemeClr val="tx2"/>
                  </a:solidFill>
                  <a:latin typeface="Verdana" pitchFamily="34" charset="0"/>
                </a:rPr>
                <a:t>Q2</a:t>
              </a:r>
            </a:p>
            <a:p>
              <a:pPr algn="ctr" eaLnBrk="0" hangingPunct="0"/>
              <a:r>
                <a:rPr lang="en-US" sz="2000" b="1" dirty="0">
                  <a:solidFill>
                    <a:schemeClr val="tx2"/>
                  </a:solidFill>
                  <a:latin typeface="Verdana" pitchFamily="34" charset="0"/>
                </a:rPr>
                <a:t>50th Median</a:t>
              </a:r>
              <a:endParaRPr lang="en-US" b="1" dirty="0">
                <a:solidFill>
                  <a:schemeClr val="tx2"/>
                </a:solidFill>
                <a:latin typeface="Verdana" pitchFamily="34" charset="0"/>
              </a:endParaRPr>
            </a:p>
          </p:txBody>
        </p:sp>
        <p:sp>
          <p:nvSpPr>
            <p:cNvPr id="24" name="Line 28"/>
            <p:cNvSpPr>
              <a:spLocks noChangeShapeType="1"/>
            </p:cNvSpPr>
            <p:nvPr/>
          </p:nvSpPr>
          <p:spPr bwMode="auto">
            <a:xfrm flipH="1">
              <a:off x="2910" y="2233"/>
              <a:ext cx="0" cy="180"/>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25" name="Group 10"/>
          <p:cNvGrpSpPr>
            <a:grpSpLocks/>
          </p:cNvGrpSpPr>
          <p:nvPr/>
        </p:nvGrpSpPr>
        <p:grpSpPr bwMode="auto">
          <a:xfrm>
            <a:off x="513082" y="2869595"/>
            <a:ext cx="8416954" cy="671515"/>
            <a:chOff x="336" y="2480"/>
            <a:chExt cx="5420" cy="423"/>
          </a:xfrm>
        </p:grpSpPr>
        <p:grpSp>
          <p:nvGrpSpPr>
            <p:cNvPr id="26" name="Group 11"/>
            <p:cNvGrpSpPr>
              <a:grpSpLocks/>
            </p:cNvGrpSpPr>
            <p:nvPr/>
          </p:nvGrpSpPr>
          <p:grpSpPr bwMode="auto">
            <a:xfrm>
              <a:off x="385" y="2480"/>
              <a:ext cx="5272" cy="423"/>
              <a:chOff x="385" y="2480"/>
              <a:chExt cx="5272" cy="423"/>
            </a:xfrm>
          </p:grpSpPr>
          <p:sp>
            <p:nvSpPr>
              <p:cNvPr id="28" name="Rectangle 12"/>
              <p:cNvSpPr>
                <a:spLocks noChangeArrowheads="1"/>
              </p:cNvSpPr>
              <p:nvPr/>
            </p:nvSpPr>
            <p:spPr bwMode="auto">
              <a:xfrm>
                <a:off x="385" y="2495"/>
                <a:ext cx="317" cy="381"/>
              </a:xfrm>
              <a:prstGeom prst="rect">
                <a:avLst/>
              </a:prstGeom>
              <a:solidFill>
                <a:srgbClr val="FFFFCC"/>
              </a:solidFill>
              <a:ln w="9525">
                <a:solidFill>
                  <a:schemeClr val="bg2"/>
                </a:solidFill>
                <a:miter lim="800000"/>
                <a:headEnd/>
                <a:tailEnd/>
              </a:ln>
            </p:spPr>
            <p:txBody>
              <a:bodyPr wrap="none" anchor="ctr"/>
              <a:lstStyle/>
              <a:p>
                <a:endParaRPr lang="en-US"/>
              </a:p>
            </p:txBody>
          </p:sp>
          <p:sp>
            <p:nvSpPr>
              <p:cNvPr id="29" name="Rectangle 13"/>
              <p:cNvSpPr>
                <a:spLocks noChangeArrowheads="1"/>
              </p:cNvSpPr>
              <p:nvPr/>
            </p:nvSpPr>
            <p:spPr bwMode="auto">
              <a:xfrm>
                <a:off x="702" y="2495"/>
                <a:ext cx="2128" cy="408"/>
              </a:xfrm>
              <a:prstGeom prst="rect">
                <a:avLst/>
              </a:prstGeom>
              <a:solidFill>
                <a:srgbClr val="777777"/>
              </a:solidFill>
              <a:ln w="9525">
                <a:solidFill>
                  <a:schemeClr val="bg2"/>
                </a:solidFill>
                <a:miter lim="800000"/>
                <a:headEnd/>
                <a:tailEnd/>
              </a:ln>
            </p:spPr>
            <p:txBody>
              <a:bodyPr wrap="none" anchor="ctr"/>
              <a:lstStyle/>
              <a:p>
                <a:pPr algn="ctr"/>
                <a:endParaRPr lang="en-AU">
                  <a:solidFill>
                    <a:schemeClr val="bg2"/>
                  </a:solidFill>
                  <a:latin typeface="Arial" charset="0"/>
                </a:endParaRPr>
              </a:p>
            </p:txBody>
          </p:sp>
          <p:sp>
            <p:nvSpPr>
              <p:cNvPr id="30" name="Rectangle 14"/>
              <p:cNvSpPr>
                <a:spLocks noChangeArrowheads="1"/>
              </p:cNvSpPr>
              <p:nvPr/>
            </p:nvSpPr>
            <p:spPr bwMode="auto">
              <a:xfrm>
                <a:off x="3069" y="2480"/>
                <a:ext cx="2393" cy="423"/>
              </a:xfrm>
              <a:prstGeom prst="rect">
                <a:avLst/>
              </a:prstGeom>
              <a:solidFill>
                <a:srgbClr val="777777"/>
              </a:solidFill>
              <a:ln w="9525">
                <a:solidFill>
                  <a:schemeClr val="bg2"/>
                </a:solidFill>
                <a:miter lim="800000"/>
                <a:headEnd/>
                <a:tailEnd/>
              </a:ln>
            </p:spPr>
            <p:txBody>
              <a:bodyPr wrap="none" anchor="ctr"/>
              <a:lstStyle/>
              <a:p>
                <a:pPr algn="ctr"/>
                <a:endParaRPr lang="en-AU">
                  <a:solidFill>
                    <a:schemeClr val="bg2"/>
                  </a:solidFill>
                  <a:latin typeface="Arial" charset="0"/>
                </a:endParaRPr>
              </a:p>
            </p:txBody>
          </p:sp>
          <p:sp>
            <p:nvSpPr>
              <p:cNvPr id="31" name="Rectangle 15"/>
              <p:cNvSpPr>
                <a:spLocks noChangeArrowheads="1"/>
              </p:cNvSpPr>
              <p:nvPr/>
            </p:nvSpPr>
            <p:spPr bwMode="auto">
              <a:xfrm>
                <a:off x="2743" y="2495"/>
                <a:ext cx="318" cy="408"/>
              </a:xfrm>
              <a:prstGeom prst="rect">
                <a:avLst/>
              </a:prstGeom>
              <a:solidFill>
                <a:srgbClr val="FFE4C9"/>
              </a:solidFill>
              <a:ln w="9525">
                <a:solidFill>
                  <a:schemeClr val="bg2"/>
                </a:solidFill>
                <a:miter lim="800000"/>
                <a:headEnd/>
                <a:tailEnd/>
              </a:ln>
            </p:spPr>
            <p:txBody>
              <a:bodyPr wrap="none" anchor="ctr"/>
              <a:lstStyle/>
              <a:p>
                <a:endParaRPr lang="en-US"/>
              </a:p>
            </p:txBody>
          </p:sp>
          <p:sp>
            <p:nvSpPr>
              <p:cNvPr id="32" name="Rectangle 16"/>
              <p:cNvSpPr>
                <a:spLocks noChangeArrowheads="1"/>
              </p:cNvSpPr>
              <p:nvPr/>
            </p:nvSpPr>
            <p:spPr bwMode="auto">
              <a:xfrm>
                <a:off x="5268" y="2480"/>
                <a:ext cx="389" cy="408"/>
              </a:xfrm>
              <a:prstGeom prst="rect">
                <a:avLst/>
              </a:prstGeom>
              <a:solidFill>
                <a:srgbClr val="FFFFCC"/>
              </a:solidFill>
              <a:ln w="9525">
                <a:solidFill>
                  <a:schemeClr val="bg2"/>
                </a:solidFill>
                <a:miter lim="800000"/>
                <a:headEnd/>
                <a:tailEnd/>
              </a:ln>
            </p:spPr>
            <p:txBody>
              <a:bodyPr wrap="none" anchor="ctr"/>
              <a:lstStyle/>
              <a:p>
                <a:endParaRPr lang="en-US"/>
              </a:p>
            </p:txBody>
          </p:sp>
          <p:sp>
            <p:nvSpPr>
              <p:cNvPr id="33" name="Rectangle 17"/>
              <p:cNvSpPr>
                <a:spLocks noChangeArrowheads="1"/>
              </p:cNvSpPr>
              <p:nvPr/>
            </p:nvSpPr>
            <p:spPr bwMode="auto">
              <a:xfrm>
                <a:off x="4155" y="2480"/>
                <a:ext cx="317" cy="423"/>
              </a:xfrm>
              <a:prstGeom prst="rect">
                <a:avLst/>
              </a:prstGeom>
              <a:solidFill>
                <a:srgbClr val="CCECFF"/>
              </a:solidFill>
              <a:ln w="9525">
                <a:solidFill>
                  <a:schemeClr val="bg2"/>
                </a:solidFill>
                <a:miter lim="800000"/>
                <a:headEnd/>
                <a:tailEnd/>
              </a:ln>
            </p:spPr>
            <p:txBody>
              <a:bodyPr wrap="none" anchor="ctr"/>
              <a:lstStyle/>
              <a:p>
                <a:endParaRPr lang="en-US"/>
              </a:p>
            </p:txBody>
          </p:sp>
          <p:sp>
            <p:nvSpPr>
              <p:cNvPr id="34" name="Rectangle 18"/>
              <p:cNvSpPr>
                <a:spLocks noChangeArrowheads="1"/>
              </p:cNvSpPr>
              <p:nvPr/>
            </p:nvSpPr>
            <p:spPr bwMode="auto">
              <a:xfrm>
                <a:off x="1406" y="2488"/>
                <a:ext cx="317" cy="408"/>
              </a:xfrm>
              <a:prstGeom prst="rect">
                <a:avLst/>
              </a:prstGeom>
              <a:solidFill>
                <a:srgbClr val="99FFCC"/>
              </a:solidFill>
              <a:ln w="9525">
                <a:solidFill>
                  <a:schemeClr val="bg2"/>
                </a:solidFill>
                <a:miter lim="800000"/>
                <a:headEnd/>
                <a:tailEnd/>
              </a:ln>
            </p:spPr>
            <p:txBody>
              <a:bodyPr wrap="none" anchor="ctr"/>
              <a:lstStyle/>
              <a:p>
                <a:endParaRPr lang="en-US"/>
              </a:p>
            </p:txBody>
          </p:sp>
        </p:grpSp>
        <p:sp>
          <p:nvSpPr>
            <p:cNvPr id="27" name="Text Box 19"/>
            <p:cNvSpPr txBox="1">
              <a:spLocks noChangeArrowheads="1"/>
            </p:cNvSpPr>
            <p:nvPr/>
          </p:nvSpPr>
          <p:spPr bwMode="auto">
            <a:xfrm>
              <a:off x="336" y="2518"/>
              <a:ext cx="5420" cy="330"/>
            </a:xfrm>
            <a:prstGeom prst="rect">
              <a:avLst/>
            </a:prstGeom>
            <a:noFill/>
            <a:ln w="9525">
              <a:noFill/>
              <a:miter lim="800000"/>
              <a:headEnd/>
              <a:tailEnd/>
            </a:ln>
            <a:effectLst/>
          </p:spPr>
          <p:txBody>
            <a:bodyPr>
              <a:spAutoFit/>
            </a:bodyPr>
            <a:lstStyle/>
            <a:p>
              <a:pPr eaLnBrk="0" hangingPunct="0">
                <a:spcBef>
                  <a:spcPct val="50000"/>
                </a:spcBef>
                <a:defRPr/>
              </a:pPr>
              <a:r>
                <a:rPr lang="en-AU" sz="2800" dirty="0">
                  <a:effectLst>
                    <a:outerShdw blurRad="38100" dist="38100" dir="2700000" algn="tl">
                      <a:srgbClr val="000000"/>
                    </a:outerShdw>
                  </a:effectLst>
                  <a:latin typeface="Comic Sans MS" pitchFamily="66" charset="0"/>
                </a:rPr>
                <a:t> </a:t>
              </a:r>
              <a:r>
                <a:rPr lang="en-AU" sz="2800" dirty="0">
                  <a:solidFill>
                    <a:schemeClr val="tx2"/>
                  </a:solidFill>
                  <a:effectLst>
                    <a:outerShdw blurRad="38100" dist="38100" dir="2700000" algn="tl">
                      <a:srgbClr val="000000"/>
                    </a:outerShdw>
                  </a:effectLst>
                  <a:latin typeface="Comic Sans MS" pitchFamily="66" charset="0"/>
                </a:rPr>
                <a:t>0 </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1 1 1 1</a:t>
              </a:r>
              <a:r>
                <a:rPr lang="en-AU" sz="2800" dirty="0">
                  <a:effectLst>
                    <a:outerShdw blurRad="38100" dist="38100" dir="2700000" algn="tl">
                      <a:srgbClr val="000000"/>
                    </a:outerShdw>
                  </a:effectLst>
                  <a:latin typeface="Comic Sans MS" pitchFamily="66" charset="0"/>
                </a:rPr>
                <a:t>  </a:t>
              </a:r>
              <a:r>
                <a:rPr lang="en-AU" sz="2800" dirty="0">
                  <a:solidFill>
                    <a:schemeClr val="tx2"/>
                  </a:solidFill>
                  <a:effectLst>
                    <a:outerShdw blurRad="38100" dist="38100" dir="2700000" algn="tl">
                      <a:srgbClr val="000000"/>
                    </a:outerShdw>
                  </a:effectLst>
                  <a:latin typeface="Comic Sans MS" pitchFamily="66" charset="0"/>
                </a:rPr>
                <a:t>1</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1  2  2  2 </a:t>
              </a:r>
              <a:r>
                <a:rPr lang="en-AU" dirty="0"/>
                <a:t>  </a:t>
              </a:r>
              <a:r>
                <a:rPr lang="en-AU" sz="2800" dirty="0">
                  <a:solidFill>
                    <a:schemeClr val="tx2"/>
                  </a:solidFill>
                  <a:effectLst>
                    <a:outerShdw blurRad="38100" dist="38100" dir="2700000" algn="tl">
                      <a:srgbClr val="000000"/>
                    </a:outerShdw>
                  </a:effectLst>
                  <a:latin typeface="Comic Sans MS" pitchFamily="66" charset="0"/>
                </a:rPr>
                <a:t>2</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2  2  2  2  </a:t>
              </a:r>
              <a:r>
                <a:rPr lang="en-AU" sz="2800" dirty="0">
                  <a:solidFill>
                    <a:schemeClr val="tx2"/>
                  </a:solidFill>
                  <a:effectLst>
                    <a:outerShdw blurRad="38100" dist="38100" dir="2700000" algn="tl">
                      <a:srgbClr val="000000"/>
                    </a:outerShdw>
                  </a:effectLst>
                  <a:latin typeface="Comic Sans MS" pitchFamily="66" charset="0"/>
                </a:rPr>
                <a:t>3</a:t>
              </a:r>
              <a:r>
                <a:rPr lang="en-AU" sz="2800" dirty="0">
                  <a:effectLst>
                    <a:outerShdw blurRad="38100" dist="38100" dir="2700000" algn="tl">
                      <a:srgbClr val="000000"/>
                    </a:outerShdw>
                  </a:effectLst>
                  <a:latin typeface="Comic Sans MS" pitchFamily="66" charset="0"/>
                </a:rPr>
                <a:t> </a:t>
              </a:r>
              <a:r>
                <a:rPr lang="en-AU" sz="2800" dirty="0">
                  <a:solidFill>
                    <a:srgbClr val="777777"/>
                  </a:solidFill>
                  <a:effectLst>
                    <a:outerShdw blurRad="38100" dist="38100" dir="2700000" algn="tl">
                      <a:srgbClr val="000000"/>
                    </a:outerShdw>
                  </a:effectLst>
                  <a:latin typeface="Comic Sans MS" pitchFamily="66" charset="0"/>
                </a:rPr>
                <a:t>3 4 4 5 </a:t>
              </a:r>
              <a:r>
                <a:rPr lang="en-AU" sz="2800" dirty="0">
                  <a:solidFill>
                    <a:schemeClr val="tx2"/>
                  </a:solidFill>
                  <a:effectLst>
                    <a:outerShdw blurRad="38100" dist="38100" dir="2700000" algn="tl">
                      <a:srgbClr val="000000"/>
                    </a:outerShdw>
                  </a:effectLst>
                  <a:latin typeface="Comic Sans MS" pitchFamily="66" charset="0"/>
                </a:rPr>
                <a:t>6 </a:t>
              </a:r>
            </a:p>
          </p:txBody>
        </p:sp>
      </p:grpSp>
      <p:sp>
        <p:nvSpPr>
          <p:cNvPr id="37" name="Text Box 8"/>
          <p:cNvSpPr txBox="1">
            <a:spLocks noChangeArrowheads="1"/>
          </p:cNvSpPr>
          <p:nvPr/>
        </p:nvSpPr>
        <p:spPr bwMode="auto">
          <a:xfrm>
            <a:off x="393910" y="3712187"/>
            <a:ext cx="1443411" cy="646331"/>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b="1" dirty="0">
                <a:solidFill>
                  <a:schemeClr val="tx2"/>
                </a:solidFill>
                <a:latin typeface="Verdana" pitchFamily="34" charset="0"/>
              </a:rPr>
              <a:t>Lowest value</a:t>
            </a:r>
            <a:endParaRPr lang="en-US" sz="1600" b="1" dirty="0">
              <a:solidFill>
                <a:schemeClr val="tx2"/>
              </a:solidFill>
              <a:latin typeface="Verdana" pitchFamily="34" charset="0"/>
            </a:endParaRPr>
          </a:p>
        </p:txBody>
      </p:sp>
      <p:cxnSp>
        <p:nvCxnSpPr>
          <p:cNvPr id="38" name="Straight Arrow Connector 37"/>
          <p:cNvCxnSpPr/>
          <p:nvPr/>
        </p:nvCxnSpPr>
        <p:spPr>
          <a:xfrm>
            <a:off x="1034205" y="4429038"/>
            <a:ext cx="0" cy="277786"/>
          </a:xfrm>
          <a:prstGeom prst="straightConnector1">
            <a:avLst/>
          </a:prstGeom>
          <a:ln w="38100">
            <a:solidFill>
              <a:schemeClr val="tx2"/>
            </a:solidFill>
            <a:tailEnd type="arrow"/>
          </a:ln>
        </p:spPr>
        <p:style>
          <a:lnRef idx="1">
            <a:schemeClr val="dk1"/>
          </a:lnRef>
          <a:fillRef idx="0">
            <a:schemeClr val="dk1"/>
          </a:fillRef>
          <a:effectRef idx="0">
            <a:schemeClr val="dk1"/>
          </a:effectRef>
          <a:fontRef idx="minor">
            <a:schemeClr val="tx1"/>
          </a:fontRef>
        </p:style>
      </p:cxnSp>
      <p:sp>
        <p:nvSpPr>
          <p:cNvPr id="39" name="Text Box 21"/>
          <p:cNvSpPr txBox="1">
            <a:spLocks noChangeArrowheads="1"/>
          </p:cNvSpPr>
          <p:nvPr/>
        </p:nvSpPr>
        <p:spPr bwMode="auto">
          <a:xfrm>
            <a:off x="1639823" y="6027308"/>
            <a:ext cx="1295400" cy="369332"/>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b="1" dirty="0">
                <a:solidFill>
                  <a:schemeClr val="tx2"/>
                </a:solidFill>
                <a:latin typeface="Verdana" pitchFamily="34" charset="0"/>
              </a:rPr>
              <a:t>Q1</a:t>
            </a:r>
            <a:endParaRPr lang="en-US" sz="1600" b="1" dirty="0">
              <a:solidFill>
                <a:schemeClr val="tx2"/>
              </a:solidFill>
              <a:latin typeface="Verdana" pitchFamily="34" charset="0"/>
            </a:endParaRPr>
          </a:p>
        </p:txBody>
      </p:sp>
      <p:cxnSp>
        <p:nvCxnSpPr>
          <p:cNvPr id="40" name="Straight Arrow Connector 39"/>
          <p:cNvCxnSpPr>
            <a:cxnSpLocks/>
            <a:stCxn id="39" idx="0"/>
          </p:cNvCxnSpPr>
          <p:nvPr/>
        </p:nvCxnSpPr>
        <p:spPr>
          <a:xfrm flipV="1">
            <a:off x="2287523" y="5686868"/>
            <a:ext cx="0" cy="340440"/>
          </a:xfrm>
          <a:prstGeom prst="straightConnector1">
            <a:avLst/>
          </a:prstGeom>
          <a:ln w="38100">
            <a:solidFill>
              <a:schemeClr val="tx2"/>
            </a:solidFill>
            <a:tailEnd type="arrow"/>
          </a:ln>
        </p:spPr>
        <p:style>
          <a:lnRef idx="1">
            <a:schemeClr val="dk1"/>
          </a:lnRef>
          <a:fillRef idx="0">
            <a:schemeClr val="dk1"/>
          </a:fillRef>
          <a:effectRef idx="0">
            <a:schemeClr val="dk1"/>
          </a:effectRef>
          <a:fontRef idx="minor">
            <a:schemeClr val="tx1"/>
          </a:fontRef>
        </p:style>
      </p:cxnSp>
      <p:sp>
        <p:nvSpPr>
          <p:cNvPr id="43" name="Text Box 27"/>
          <p:cNvSpPr txBox="1">
            <a:spLocks noChangeArrowheads="1"/>
          </p:cNvSpPr>
          <p:nvPr/>
        </p:nvSpPr>
        <p:spPr bwMode="auto">
          <a:xfrm>
            <a:off x="2629810" y="3717791"/>
            <a:ext cx="1800225" cy="400110"/>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Q2 (Med)</a:t>
            </a:r>
            <a:endParaRPr lang="en-US" b="1" dirty="0">
              <a:solidFill>
                <a:schemeClr val="tx2"/>
              </a:solidFill>
              <a:latin typeface="Verdana" pitchFamily="34" charset="0"/>
            </a:endParaRPr>
          </a:p>
        </p:txBody>
      </p:sp>
      <p:cxnSp>
        <p:nvCxnSpPr>
          <p:cNvPr id="44" name="Straight Arrow Connector 43"/>
          <p:cNvCxnSpPr>
            <a:cxnSpLocks/>
          </p:cNvCxnSpPr>
          <p:nvPr/>
        </p:nvCxnSpPr>
        <p:spPr>
          <a:xfrm>
            <a:off x="3491727" y="4100249"/>
            <a:ext cx="0" cy="328789"/>
          </a:xfrm>
          <a:prstGeom prst="straightConnector1">
            <a:avLst/>
          </a:prstGeom>
          <a:ln w="38100">
            <a:solidFill>
              <a:schemeClr val="tx2"/>
            </a:solidFill>
            <a:tailEnd type="arrow"/>
          </a:ln>
        </p:spPr>
        <p:style>
          <a:lnRef idx="1">
            <a:schemeClr val="dk1"/>
          </a:lnRef>
          <a:fillRef idx="0">
            <a:schemeClr val="dk1"/>
          </a:fillRef>
          <a:effectRef idx="0">
            <a:schemeClr val="dk1"/>
          </a:effectRef>
          <a:fontRef idx="minor">
            <a:schemeClr val="tx1"/>
          </a:fontRef>
        </p:style>
      </p:cxnSp>
      <p:sp>
        <p:nvSpPr>
          <p:cNvPr id="45" name="Text Box 24"/>
          <p:cNvSpPr txBox="1">
            <a:spLocks noChangeArrowheads="1"/>
          </p:cNvSpPr>
          <p:nvPr/>
        </p:nvSpPr>
        <p:spPr bwMode="auto">
          <a:xfrm>
            <a:off x="4076028" y="5996531"/>
            <a:ext cx="1151730" cy="400109"/>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Q3</a:t>
            </a:r>
            <a:endParaRPr lang="en-US" b="1" dirty="0">
              <a:solidFill>
                <a:schemeClr val="tx2"/>
              </a:solidFill>
              <a:latin typeface="Verdana" pitchFamily="34" charset="0"/>
            </a:endParaRPr>
          </a:p>
        </p:txBody>
      </p:sp>
      <p:cxnSp>
        <p:nvCxnSpPr>
          <p:cNvPr id="46" name="Straight Arrow Connector 45"/>
          <p:cNvCxnSpPr/>
          <p:nvPr/>
        </p:nvCxnSpPr>
        <p:spPr>
          <a:xfrm flipV="1">
            <a:off x="4642524" y="5686868"/>
            <a:ext cx="0" cy="294539"/>
          </a:xfrm>
          <a:prstGeom prst="straightConnector1">
            <a:avLst/>
          </a:prstGeom>
          <a:ln w="38100">
            <a:solidFill>
              <a:schemeClr val="tx2"/>
            </a:solidFill>
            <a:tailEnd type="arrow"/>
          </a:ln>
        </p:spPr>
        <p:style>
          <a:lnRef idx="1">
            <a:schemeClr val="dk1"/>
          </a:lnRef>
          <a:fillRef idx="0">
            <a:schemeClr val="dk1"/>
          </a:fillRef>
          <a:effectRef idx="0">
            <a:schemeClr val="dk1"/>
          </a:effectRef>
          <a:fontRef idx="minor">
            <a:schemeClr val="tx1"/>
          </a:fontRef>
        </p:style>
      </p:cxnSp>
      <p:sp>
        <p:nvSpPr>
          <p:cNvPr id="50" name="Text Box 5"/>
          <p:cNvSpPr txBox="1">
            <a:spLocks noChangeArrowheads="1"/>
          </p:cNvSpPr>
          <p:nvPr/>
        </p:nvSpPr>
        <p:spPr bwMode="auto">
          <a:xfrm>
            <a:off x="7232355" y="3625808"/>
            <a:ext cx="1429436" cy="707170"/>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2000" b="1" dirty="0">
                <a:solidFill>
                  <a:schemeClr val="tx2"/>
                </a:solidFill>
                <a:latin typeface="Verdana" pitchFamily="34" charset="0"/>
              </a:rPr>
              <a:t>Highest value</a:t>
            </a:r>
            <a:endParaRPr lang="en-US" b="1" dirty="0">
              <a:solidFill>
                <a:schemeClr val="tx2"/>
              </a:solidFill>
              <a:latin typeface="Verdana" pitchFamily="34" charset="0"/>
            </a:endParaRPr>
          </a:p>
        </p:txBody>
      </p:sp>
      <p:cxnSp>
        <p:nvCxnSpPr>
          <p:cNvPr id="52" name="Straight Arrow Connector 51"/>
          <p:cNvCxnSpPr/>
          <p:nvPr/>
        </p:nvCxnSpPr>
        <p:spPr>
          <a:xfrm>
            <a:off x="8138817" y="4342310"/>
            <a:ext cx="71947" cy="364514"/>
          </a:xfrm>
          <a:prstGeom prst="straightConnector1">
            <a:avLst/>
          </a:prstGeom>
          <a:ln w="38100">
            <a:solidFill>
              <a:schemeClr val="tx2"/>
            </a:solidFill>
            <a:tailEnd type="arrow"/>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1115616" y="6519446"/>
            <a:ext cx="4357718" cy="338554"/>
          </a:xfrm>
          <a:prstGeom prst="rect">
            <a:avLst/>
          </a:prstGeom>
          <a:noFill/>
        </p:spPr>
        <p:txBody>
          <a:bodyPr wrap="square" rtlCol="0">
            <a:spAutoFit/>
          </a:bodyPr>
          <a:lstStyle/>
          <a:p>
            <a:pPr algn="r"/>
            <a:r>
              <a:rPr lang="en-AU" sz="1600" dirty="0"/>
              <a:t>Data File: Fruit_Veg_&amp;_</a:t>
            </a:r>
            <a:r>
              <a:rPr lang="en-AU" sz="1600" dirty="0" err="1"/>
              <a:t>Exercise_Data.sav</a:t>
            </a:r>
            <a:r>
              <a:rPr lang="en-AU" sz="1600" dirty="0"/>
              <a:t> </a:t>
            </a:r>
          </a:p>
        </p:txBody>
      </p:sp>
      <p:sp>
        <p:nvSpPr>
          <p:cNvPr id="41" name="TextBox 40">
            <a:extLst>
              <a:ext uri="{FF2B5EF4-FFF2-40B4-BE49-F238E27FC236}">
                <a16:creationId xmlns:a16="http://schemas.microsoft.com/office/drawing/2014/main" id="{58506966-656E-2B43-AC37-F1482BDEAD32}"/>
              </a:ext>
            </a:extLst>
          </p:cNvPr>
          <p:cNvSpPr txBox="1"/>
          <p:nvPr/>
        </p:nvSpPr>
        <p:spPr>
          <a:xfrm>
            <a:off x="1928794" y="5152676"/>
            <a:ext cx="894797" cy="584775"/>
          </a:xfrm>
          <a:prstGeom prst="rect">
            <a:avLst/>
          </a:prstGeom>
          <a:noFill/>
        </p:spPr>
        <p:txBody>
          <a:bodyPr wrap="none" rtlCol="0">
            <a:spAutoFit/>
          </a:bodyPr>
          <a:lstStyle/>
          <a:p>
            <a:r>
              <a:rPr lang="en-US" sz="3200" b="1" dirty="0">
                <a:solidFill>
                  <a:srgbClr val="FF0000"/>
                </a:solidFill>
              </a:rPr>
              <a:t>50%</a:t>
            </a:r>
          </a:p>
        </p:txBody>
      </p:sp>
      <p:sp>
        <p:nvSpPr>
          <p:cNvPr id="42" name="TextBox 41">
            <a:extLst>
              <a:ext uri="{FF2B5EF4-FFF2-40B4-BE49-F238E27FC236}">
                <a16:creationId xmlns:a16="http://schemas.microsoft.com/office/drawing/2014/main" id="{C3FBDF22-D1C1-3141-94F5-526B5B1D89BE}"/>
              </a:ext>
            </a:extLst>
          </p:cNvPr>
          <p:cNvSpPr txBox="1"/>
          <p:nvPr/>
        </p:nvSpPr>
        <p:spPr>
          <a:xfrm>
            <a:off x="5481914" y="5130613"/>
            <a:ext cx="894797" cy="584775"/>
          </a:xfrm>
          <a:prstGeom prst="rect">
            <a:avLst/>
          </a:prstGeom>
          <a:noFill/>
        </p:spPr>
        <p:txBody>
          <a:bodyPr wrap="none" rtlCol="0">
            <a:spAutoFit/>
          </a:bodyPr>
          <a:lstStyle/>
          <a:p>
            <a:r>
              <a:rPr lang="en-US" sz="3200" b="1" dirty="0">
                <a:solidFill>
                  <a:srgbClr val="FF0000"/>
                </a:solidFill>
              </a:rPr>
              <a:t>50%</a:t>
            </a:r>
          </a:p>
        </p:txBody>
      </p:sp>
      <p:sp>
        <p:nvSpPr>
          <p:cNvPr id="47" name="TextBox 46">
            <a:extLst>
              <a:ext uri="{FF2B5EF4-FFF2-40B4-BE49-F238E27FC236}">
                <a16:creationId xmlns:a16="http://schemas.microsoft.com/office/drawing/2014/main" id="{BB994DBD-CDFD-7540-8F3E-5F81733B4442}"/>
              </a:ext>
            </a:extLst>
          </p:cNvPr>
          <p:cNvSpPr txBox="1"/>
          <p:nvPr/>
        </p:nvSpPr>
        <p:spPr>
          <a:xfrm>
            <a:off x="4669302" y="3957512"/>
            <a:ext cx="2464842" cy="461665"/>
          </a:xfrm>
          <a:prstGeom prst="rect">
            <a:avLst/>
          </a:prstGeom>
          <a:noFill/>
        </p:spPr>
        <p:txBody>
          <a:bodyPr wrap="none" rtlCol="0">
            <a:spAutoFit/>
          </a:bodyPr>
          <a:lstStyle/>
          <a:p>
            <a:r>
              <a:rPr lang="en-US" sz="2400" b="1" dirty="0">
                <a:solidFill>
                  <a:schemeClr val="tx2"/>
                </a:solidFill>
              </a:rPr>
              <a:t>Positively Skewed</a:t>
            </a:r>
          </a:p>
        </p:txBody>
      </p:sp>
      <p:cxnSp>
        <p:nvCxnSpPr>
          <p:cNvPr id="4" name="Straight Arrow Connector 3">
            <a:extLst>
              <a:ext uri="{FF2B5EF4-FFF2-40B4-BE49-F238E27FC236}">
                <a16:creationId xmlns:a16="http://schemas.microsoft.com/office/drawing/2014/main" id="{A3FC94BF-6FCE-5F4A-91C6-8134DDA468C4}"/>
              </a:ext>
            </a:extLst>
          </p:cNvPr>
          <p:cNvCxnSpPr>
            <a:cxnSpLocks/>
          </p:cNvCxnSpPr>
          <p:nvPr/>
        </p:nvCxnSpPr>
        <p:spPr>
          <a:xfrm>
            <a:off x="6358779" y="5423000"/>
            <a:ext cx="1851985" cy="0"/>
          </a:xfrm>
          <a:prstGeom prst="straightConnector1">
            <a:avLst/>
          </a:prstGeom>
          <a:ln w="412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F051773-1FA4-9742-88DB-53284D1481BE}"/>
              </a:ext>
            </a:extLst>
          </p:cNvPr>
          <p:cNvCxnSpPr>
            <a:cxnSpLocks/>
            <a:stCxn id="42" idx="1"/>
          </p:cNvCxnSpPr>
          <p:nvPr/>
        </p:nvCxnSpPr>
        <p:spPr>
          <a:xfrm flipH="1">
            <a:off x="3466096" y="5423001"/>
            <a:ext cx="2015818" cy="10891"/>
          </a:xfrm>
          <a:prstGeom prst="straightConnector1">
            <a:avLst/>
          </a:prstGeom>
          <a:ln w="412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F59BDB40-96E1-974A-9928-543E7DE23149}"/>
              </a:ext>
            </a:extLst>
          </p:cNvPr>
          <p:cNvCxnSpPr>
            <a:cxnSpLocks/>
          </p:cNvCxnSpPr>
          <p:nvPr/>
        </p:nvCxnSpPr>
        <p:spPr>
          <a:xfrm flipV="1">
            <a:off x="2752372" y="5433892"/>
            <a:ext cx="667500" cy="5982"/>
          </a:xfrm>
          <a:prstGeom prst="straightConnector1">
            <a:avLst/>
          </a:prstGeom>
          <a:ln w="412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E039393-9DB3-4744-AC66-27444BBBBC7B}"/>
              </a:ext>
            </a:extLst>
          </p:cNvPr>
          <p:cNvCxnSpPr>
            <a:cxnSpLocks/>
          </p:cNvCxnSpPr>
          <p:nvPr/>
        </p:nvCxnSpPr>
        <p:spPr>
          <a:xfrm flipH="1">
            <a:off x="1115615" y="5445063"/>
            <a:ext cx="813179" cy="0"/>
          </a:xfrm>
          <a:prstGeom prst="straightConnector1">
            <a:avLst/>
          </a:prstGeom>
          <a:ln w="412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1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3" grpId="0" animBg="1"/>
      <p:bldP spid="45" grpId="0" animBg="1"/>
      <p:bldP spid="50" grpId="0" animBg="1"/>
      <p:bldP spid="41" grpId="0"/>
      <p:bldP spid="42" grpId="0"/>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E5BA21-B294-C4DD-9B5D-80A9004DD936}"/>
              </a:ext>
            </a:extLst>
          </p:cNvPr>
          <p:cNvSpPr>
            <a:spLocks noGrp="1"/>
          </p:cNvSpPr>
          <p:nvPr>
            <p:ph type="sldNum" sz="quarter" idx="11"/>
          </p:nvPr>
        </p:nvSpPr>
        <p:spPr/>
        <p:txBody>
          <a:bodyPr/>
          <a:lstStyle/>
          <a:p>
            <a:fld id="{5364DB99-64BC-DB4A-AD53-785AA9A01BB3}" type="slidenum">
              <a:rPr lang="en-US" smtClean="0"/>
              <a:pPr/>
              <a:t>55</a:t>
            </a:fld>
            <a:endParaRPr lang="en-US" dirty="0"/>
          </a:p>
        </p:txBody>
      </p:sp>
      <p:pic>
        <p:nvPicPr>
          <p:cNvPr id="5" name="Picture 4">
            <a:extLst>
              <a:ext uri="{FF2B5EF4-FFF2-40B4-BE49-F238E27FC236}">
                <a16:creationId xmlns:a16="http://schemas.microsoft.com/office/drawing/2014/main" id="{37B24952-A664-E89C-EA8A-844B4874F3A2}"/>
              </a:ext>
            </a:extLst>
          </p:cNvPr>
          <p:cNvPicPr>
            <a:picLocks noChangeAspect="1"/>
          </p:cNvPicPr>
          <p:nvPr/>
        </p:nvPicPr>
        <p:blipFill>
          <a:blip r:embed="rId2"/>
          <a:stretch>
            <a:fillRect/>
          </a:stretch>
        </p:blipFill>
        <p:spPr>
          <a:xfrm>
            <a:off x="1043608" y="17140"/>
            <a:ext cx="6264696" cy="6264696"/>
          </a:xfrm>
          <a:prstGeom prst="rect">
            <a:avLst/>
          </a:prstGeom>
        </p:spPr>
      </p:pic>
      <p:sp>
        <p:nvSpPr>
          <p:cNvPr id="6" name="TextBox 5">
            <a:extLst>
              <a:ext uri="{FF2B5EF4-FFF2-40B4-BE49-F238E27FC236}">
                <a16:creationId xmlns:a16="http://schemas.microsoft.com/office/drawing/2014/main" id="{719D1D4E-9233-8FA7-F2CD-100643E5387D}"/>
              </a:ext>
            </a:extLst>
          </p:cNvPr>
          <p:cNvSpPr txBox="1"/>
          <p:nvPr/>
        </p:nvSpPr>
        <p:spPr>
          <a:xfrm>
            <a:off x="3995936" y="2492896"/>
            <a:ext cx="875561" cy="369332"/>
          </a:xfrm>
          <a:prstGeom prst="rect">
            <a:avLst/>
          </a:prstGeom>
          <a:noFill/>
        </p:spPr>
        <p:txBody>
          <a:bodyPr wrap="none" rtlCol="0">
            <a:spAutoFit/>
          </a:bodyPr>
          <a:lstStyle/>
          <a:p>
            <a:r>
              <a:rPr lang="en-US" b="1" dirty="0">
                <a:solidFill>
                  <a:srgbClr val="FF0000"/>
                </a:solidFill>
              </a:rPr>
              <a:t>99.30%</a:t>
            </a:r>
          </a:p>
        </p:txBody>
      </p:sp>
      <p:sp>
        <p:nvSpPr>
          <p:cNvPr id="7" name="Right Arrow 6">
            <a:extLst>
              <a:ext uri="{FF2B5EF4-FFF2-40B4-BE49-F238E27FC236}">
                <a16:creationId xmlns:a16="http://schemas.microsoft.com/office/drawing/2014/main" id="{4104F1BF-EF95-1E63-8D1E-F951D3B5E4F7}"/>
              </a:ext>
            </a:extLst>
          </p:cNvPr>
          <p:cNvSpPr/>
          <p:nvPr/>
        </p:nvSpPr>
        <p:spPr>
          <a:xfrm>
            <a:off x="4788023" y="2632446"/>
            <a:ext cx="1440161" cy="67976"/>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7302358-678B-8782-618D-07553AA0E5A6}"/>
              </a:ext>
            </a:extLst>
          </p:cNvPr>
          <p:cNvSpPr/>
          <p:nvPr/>
        </p:nvSpPr>
        <p:spPr>
          <a:xfrm rot="10800000">
            <a:off x="2627783" y="2632445"/>
            <a:ext cx="1440160" cy="6797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35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28600" y="3188834"/>
            <a:ext cx="9073008" cy="2008403"/>
          </a:xfrm>
          <a:prstGeom prst="rect">
            <a:avLst/>
          </a:prstGeom>
        </p:spPr>
      </p:pic>
      <p:grpSp>
        <p:nvGrpSpPr>
          <p:cNvPr id="10" name="Group 4"/>
          <p:cNvGrpSpPr>
            <a:grpSpLocks/>
          </p:cNvGrpSpPr>
          <p:nvPr/>
        </p:nvGrpSpPr>
        <p:grpSpPr bwMode="auto">
          <a:xfrm>
            <a:off x="7494202" y="1212399"/>
            <a:ext cx="1571838" cy="2188969"/>
            <a:chOff x="61" y="799"/>
            <a:chExt cx="1243" cy="941"/>
          </a:xfrm>
        </p:grpSpPr>
        <p:sp>
          <p:nvSpPr>
            <p:cNvPr id="11" name="Text Box 5"/>
            <p:cNvSpPr txBox="1">
              <a:spLocks noChangeArrowheads="1"/>
            </p:cNvSpPr>
            <p:nvPr/>
          </p:nvSpPr>
          <p:spPr bwMode="auto">
            <a:xfrm>
              <a:off x="61" y="799"/>
              <a:ext cx="1243" cy="516"/>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1600" b="1" dirty="0">
                  <a:solidFill>
                    <a:schemeClr val="tx2"/>
                  </a:solidFill>
                  <a:latin typeface="Verdana" pitchFamily="34" charset="0"/>
                </a:rPr>
                <a:t>Highest value Maximum</a:t>
              </a:r>
            </a:p>
            <a:p>
              <a:pPr algn="ctr" eaLnBrk="0" hangingPunct="0">
                <a:spcBef>
                  <a:spcPct val="50000"/>
                </a:spcBef>
              </a:pPr>
              <a:r>
                <a:rPr lang="en-US" sz="1600" b="1" dirty="0">
                  <a:solidFill>
                    <a:schemeClr val="tx2"/>
                  </a:solidFill>
                  <a:latin typeface="Verdana" pitchFamily="34" charset="0"/>
                </a:rPr>
                <a:t>135kg</a:t>
              </a:r>
              <a:endParaRPr lang="en-US" sz="1400" b="1" dirty="0">
                <a:solidFill>
                  <a:schemeClr val="tx2"/>
                </a:solidFill>
                <a:latin typeface="Verdana" pitchFamily="34" charset="0"/>
              </a:endParaRPr>
            </a:p>
          </p:txBody>
        </p:sp>
        <p:sp>
          <p:nvSpPr>
            <p:cNvPr id="12" name="Line 6"/>
            <p:cNvSpPr>
              <a:spLocks noChangeShapeType="1"/>
            </p:cNvSpPr>
            <p:nvPr/>
          </p:nvSpPr>
          <p:spPr bwMode="auto">
            <a:xfrm flipH="1">
              <a:off x="711" y="1327"/>
              <a:ext cx="57" cy="413"/>
            </a:xfrm>
            <a:prstGeom prst="line">
              <a:avLst/>
            </a:prstGeom>
            <a:noFill/>
            <a:ln w="47625">
              <a:solidFill>
                <a:schemeClr val="tx2"/>
              </a:solidFill>
              <a:round/>
              <a:headEnd/>
              <a:tailEnd type="triangle" w="med" len="med"/>
            </a:ln>
          </p:spPr>
          <p:txBody>
            <a:bodyPr wrap="none"/>
            <a:lstStyle/>
            <a:p>
              <a:endParaRPr lang="en-AU">
                <a:solidFill>
                  <a:schemeClr val="tx2"/>
                </a:solidFill>
              </a:endParaRPr>
            </a:p>
          </p:txBody>
        </p:sp>
      </p:grpSp>
      <p:grpSp>
        <p:nvGrpSpPr>
          <p:cNvPr id="16" name="Group 20"/>
          <p:cNvGrpSpPr>
            <a:grpSpLocks/>
          </p:cNvGrpSpPr>
          <p:nvPr/>
        </p:nvGrpSpPr>
        <p:grpSpPr bwMode="auto">
          <a:xfrm>
            <a:off x="2230600" y="1120282"/>
            <a:ext cx="1295400" cy="2237821"/>
            <a:chOff x="1156" y="1874"/>
            <a:chExt cx="816" cy="962"/>
          </a:xfrm>
        </p:grpSpPr>
        <p:sp>
          <p:nvSpPr>
            <p:cNvPr id="17" name="Text Box 21"/>
            <p:cNvSpPr txBox="1">
              <a:spLocks noChangeArrowheads="1"/>
            </p:cNvSpPr>
            <p:nvPr/>
          </p:nvSpPr>
          <p:spPr bwMode="auto">
            <a:xfrm>
              <a:off x="1156" y="1874"/>
              <a:ext cx="816" cy="463"/>
            </a:xfrm>
            <a:prstGeom prst="rect">
              <a:avLst/>
            </a:prstGeom>
            <a:solidFill>
              <a:srgbClr val="99FFCC"/>
            </a:solidFill>
            <a:ln w="57150">
              <a:solidFill>
                <a:schemeClr val="tx2"/>
              </a:solidFill>
              <a:miter lim="800000"/>
              <a:headEnd/>
              <a:tailEnd/>
            </a:ln>
          </p:spPr>
          <p:txBody>
            <a:bodyPr>
              <a:spAutoFit/>
            </a:bodyPr>
            <a:lstStyle/>
            <a:p>
              <a:pPr algn="ctr" eaLnBrk="0" hangingPunct="0">
                <a:spcBef>
                  <a:spcPct val="50000"/>
                </a:spcBef>
              </a:pPr>
              <a:r>
                <a:rPr lang="en-US" sz="1600" b="1" dirty="0">
                  <a:solidFill>
                    <a:schemeClr val="tx2"/>
                  </a:solidFill>
                  <a:latin typeface="Verdana" pitchFamily="34" charset="0"/>
                </a:rPr>
                <a:t>Q1</a:t>
              </a:r>
            </a:p>
            <a:p>
              <a:pPr algn="ctr" eaLnBrk="0" hangingPunct="0">
                <a:spcBef>
                  <a:spcPct val="50000"/>
                </a:spcBef>
              </a:pPr>
              <a:r>
                <a:rPr lang="en-US" sz="1600" b="1" dirty="0">
                  <a:solidFill>
                    <a:schemeClr val="tx2"/>
                  </a:solidFill>
                  <a:latin typeface="Verdana" pitchFamily="34" charset="0"/>
                </a:rPr>
                <a:t>25</a:t>
              </a:r>
              <a:r>
                <a:rPr lang="en-US" sz="1600" b="1" baseline="30000" dirty="0">
                  <a:solidFill>
                    <a:schemeClr val="tx2"/>
                  </a:solidFill>
                  <a:latin typeface="Verdana" pitchFamily="34" charset="0"/>
                </a:rPr>
                <a:t>th</a:t>
              </a:r>
              <a:endParaRPr lang="en-US" sz="1600" b="1" dirty="0">
                <a:solidFill>
                  <a:schemeClr val="tx2"/>
                </a:solidFill>
                <a:latin typeface="Verdana" pitchFamily="34" charset="0"/>
              </a:endParaRPr>
            </a:p>
            <a:p>
              <a:pPr algn="ctr" eaLnBrk="0" hangingPunct="0">
                <a:spcBef>
                  <a:spcPct val="50000"/>
                </a:spcBef>
              </a:pPr>
              <a:r>
                <a:rPr lang="en-US" sz="1600" b="1" dirty="0">
                  <a:solidFill>
                    <a:schemeClr val="tx2"/>
                  </a:solidFill>
                  <a:latin typeface="Verdana" pitchFamily="34" charset="0"/>
                </a:rPr>
                <a:t>64kg</a:t>
              </a:r>
              <a:endParaRPr lang="en-US" sz="1400" b="1" dirty="0">
                <a:solidFill>
                  <a:schemeClr val="tx2"/>
                </a:solidFill>
                <a:latin typeface="Verdana" pitchFamily="34" charset="0"/>
              </a:endParaRPr>
            </a:p>
          </p:txBody>
        </p:sp>
        <p:sp>
          <p:nvSpPr>
            <p:cNvPr id="18" name="Line 22"/>
            <p:cNvSpPr>
              <a:spLocks noChangeShapeType="1"/>
            </p:cNvSpPr>
            <p:nvPr/>
          </p:nvSpPr>
          <p:spPr bwMode="auto">
            <a:xfrm>
              <a:off x="1554" y="2334"/>
              <a:ext cx="232" cy="502"/>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19" name="Group 23"/>
          <p:cNvGrpSpPr>
            <a:grpSpLocks/>
          </p:cNvGrpSpPr>
          <p:nvPr/>
        </p:nvGrpSpPr>
        <p:grpSpPr bwMode="auto">
          <a:xfrm>
            <a:off x="5105402" y="1142611"/>
            <a:ext cx="2119313" cy="2358785"/>
            <a:chOff x="3171" y="1741"/>
            <a:chExt cx="1335" cy="1014"/>
          </a:xfrm>
        </p:grpSpPr>
        <p:sp>
          <p:nvSpPr>
            <p:cNvPr id="20" name="Text Box 24"/>
            <p:cNvSpPr txBox="1">
              <a:spLocks noChangeArrowheads="1"/>
            </p:cNvSpPr>
            <p:nvPr/>
          </p:nvSpPr>
          <p:spPr bwMode="auto">
            <a:xfrm>
              <a:off x="3690" y="1741"/>
              <a:ext cx="816" cy="463"/>
            </a:xfrm>
            <a:prstGeom prst="rect">
              <a:avLst/>
            </a:prstGeom>
            <a:solidFill>
              <a:srgbClr val="CCECFF"/>
            </a:solidFill>
            <a:ln w="57150">
              <a:solidFill>
                <a:schemeClr val="tx2"/>
              </a:solidFill>
              <a:miter lim="800000"/>
              <a:headEnd/>
              <a:tailEnd/>
            </a:ln>
          </p:spPr>
          <p:txBody>
            <a:bodyPr wrap="square">
              <a:spAutoFit/>
            </a:bodyPr>
            <a:lstStyle/>
            <a:p>
              <a:pPr algn="ctr" eaLnBrk="0" hangingPunct="0">
                <a:spcBef>
                  <a:spcPct val="50000"/>
                </a:spcBef>
              </a:pPr>
              <a:r>
                <a:rPr lang="en-US" sz="1600" b="1" dirty="0">
                  <a:solidFill>
                    <a:schemeClr val="tx2"/>
                  </a:solidFill>
                  <a:latin typeface="Verdana" pitchFamily="34" charset="0"/>
                </a:rPr>
                <a:t>Q3</a:t>
              </a:r>
            </a:p>
            <a:p>
              <a:pPr algn="ctr" eaLnBrk="0" hangingPunct="0">
                <a:spcBef>
                  <a:spcPct val="50000"/>
                </a:spcBef>
              </a:pPr>
              <a:r>
                <a:rPr lang="en-US" sz="1600" b="1" dirty="0">
                  <a:solidFill>
                    <a:schemeClr val="tx2"/>
                  </a:solidFill>
                  <a:latin typeface="Verdana" pitchFamily="34" charset="0"/>
                </a:rPr>
                <a:t> 75</a:t>
              </a:r>
              <a:r>
                <a:rPr lang="en-US" sz="1600" b="1" baseline="30000" dirty="0">
                  <a:solidFill>
                    <a:schemeClr val="tx2"/>
                  </a:solidFill>
                  <a:latin typeface="Verdana" pitchFamily="34" charset="0"/>
                </a:rPr>
                <a:t>th</a:t>
              </a:r>
              <a:endParaRPr lang="en-US" sz="1600" b="1" dirty="0">
                <a:solidFill>
                  <a:schemeClr val="tx2"/>
                </a:solidFill>
                <a:latin typeface="Verdana" pitchFamily="34" charset="0"/>
              </a:endParaRPr>
            </a:p>
            <a:p>
              <a:pPr algn="ctr" eaLnBrk="0" hangingPunct="0">
                <a:spcBef>
                  <a:spcPct val="50000"/>
                </a:spcBef>
              </a:pPr>
              <a:r>
                <a:rPr lang="en-US" sz="1600" b="1" dirty="0">
                  <a:solidFill>
                    <a:schemeClr val="tx2"/>
                  </a:solidFill>
                  <a:latin typeface="Verdana" pitchFamily="34" charset="0"/>
                </a:rPr>
                <a:t>89kg</a:t>
              </a:r>
              <a:endParaRPr lang="en-US" sz="1400" b="1" dirty="0">
                <a:solidFill>
                  <a:schemeClr val="tx2"/>
                </a:solidFill>
                <a:latin typeface="Verdana" pitchFamily="34" charset="0"/>
              </a:endParaRPr>
            </a:p>
          </p:txBody>
        </p:sp>
        <p:sp>
          <p:nvSpPr>
            <p:cNvPr id="21" name="Line 25"/>
            <p:cNvSpPr>
              <a:spLocks noChangeShapeType="1"/>
            </p:cNvSpPr>
            <p:nvPr/>
          </p:nvSpPr>
          <p:spPr bwMode="auto">
            <a:xfrm flipH="1">
              <a:off x="3171" y="2196"/>
              <a:ext cx="915" cy="559"/>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grpSp>
        <p:nvGrpSpPr>
          <p:cNvPr id="22" name="Group 26"/>
          <p:cNvGrpSpPr>
            <a:grpSpLocks/>
          </p:cNvGrpSpPr>
          <p:nvPr/>
        </p:nvGrpSpPr>
        <p:grpSpPr bwMode="auto">
          <a:xfrm>
            <a:off x="3726756" y="1395996"/>
            <a:ext cx="1857585" cy="1961002"/>
            <a:chOff x="2521" y="1772"/>
            <a:chExt cx="842" cy="843"/>
          </a:xfrm>
        </p:grpSpPr>
        <p:sp>
          <p:nvSpPr>
            <p:cNvPr id="23" name="Text Box 27"/>
            <p:cNvSpPr txBox="1">
              <a:spLocks noChangeArrowheads="1"/>
            </p:cNvSpPr>
            <p:nvPr/>
          </p:nvSpPr>
          <p:spPr bwMode="auto">
            <a:xfrm>
              <a:off x="2521" y="1772"/>
              <a:ext cx="842" cy="357"/>
            </a:xfrm>
            <a:prstGeom prst="rect">
              <a:avLst/>
            </a:prstGeom>
            <a:solidFill>
              <a:srgbClr val="FFE4C9"/>
            </a:solidFill>
            <a:ln w="57150">
              <a:solidFill>
                <a:schemeClr val="tx2"/>
              </a:solidFill>
              <a:miter lim="800000"/>
              <a:headEnd/>
              <a:tailEnd/>
            </a:ln>
          </p:spPr>
          <p:txBody>
            <a:bodyPr wrap="square">
              <a:spAutoFit/>
            </a:bodyPr>
            <a:lstStyle/>
            <a:p>
              <a:pPr algn="ctr" eaLnBrk="0" hangingPunct="0"/>
              <a:r>
                <a:rPr lang="en-US" sz="1600" b="1" dirty="0">
                  <a:solidFill>
                    <a:schemeClr val="tx2"/>
                  </a:solidFill>
                  <a:latin typeface="Verdana" pitchFamily="34" charset="0"/>
                </a:rPr>
                <a:t>Q2</a:t>
              </a:r>
            </a:p>
            <a:p>
              <a:pPr algn="ctr" eaLnBrk="0" hangingPunct="0"/>
              <a:r>
                <a:rPr lang="en-US" sz="1600" b="1" dirty="0">
                  <a:solidFill>
                    <a:schemeClr val="tx2"/>
                  </a:solidFill>
                  <a:latin typeface="Verdana" pitchFamily="34" charset="0"/>
                </a:rPr>
                <a:t>50th / Median</a:t>
              </a:r>
            </a:p>
            <a:p>
              <a:pPr algn="ctr" eaLnBrk="0" hangingPunct="0"/>
              <a:r>
                <a:rPr lang="en-US" sz="1600" b="1" dirty="0">
                  <a:solidFill>
                    <a:schemeClr val="tx2"/>
                  </a:solidFill>
                  <a:latin typeface="Verdana" pitchFamily="34" charset="0"/>
                </a:rPr>
                <a:t>77kg</a:t>
              </a:r>
              <a:endParaRPr lang="en-US" sz="1400" b="1" dirty="0">
                <a:solidFill>
                  <a:schemeClr val="tx2"/>
                </a:solidFill>
                <a:latin typeface="Verdana" pitchFamily="34" charset="0"/>
              </a:endParaRPr>
            </a:p>
          </p:txBody>
        </p:sp>
        <p:sp>
          <p:nvSpPr>
            <p:cNvPr id="24" name="Line 28"/>
            <p:cNvSpPr>
              <a:spLocks noChangeShapeType="1"/>
            </p:cNvSpPr>
            <p:nvPr/>
          </p:nvSpPr>
          <p:spPr bwMode="auto">
            <a:xfrm flipH="1">
              <a:off x="2721" y="2132"/>
              <a:ext cx="171" cy="483"/>
            </a:xfrm>
            <a:prstGeom prst="line">
              <a:avLst/>
            </a:prstGeom>
            <a:noFill/>
            <a:ln w="60325">
              <a:solidFill>
                <a:schemeClr val="tx2"/>
              </a:solidFill>
              <a:round/>
              <a:headEnd/>
              <a:tailEnd type="triangle" w="med" len="med"/>
            </a:ln>
          </p:spPr>
          <p:txBody>
            <a:bodyPr wrap="none"/>
            <a:lstStyle/>
            <a:p>
              <a:endParaRPr lang="en-AU">
                <a:solidFill>
                  <a:schemeClr val="tx2"/>
                </a:solidFill>
              </a:endParaRPr>
            </a:p>
          </p:txBody>
        </p:sp>
      </p:grpSp>
      <p:sp>
        <p:nvSpPr>
          <p:cNvPr id="42" name="TextBox 41"/>
          <p:cNvSpPr txBox="1"/>
          <p:nvPr/>
        </p:nvSpPr>
        <p:spPr>
          <a:xfrm>
            <a:off x="1115616" y="6519446"/>
            <a:ext cx="4357718" cy="338554"/>
          </a:xfrm>
          <a:prstGeom prst="rect">
            <a:avLst/>
          </a:prstGeom>
          <a:noFill/>
        </p:spPr>
        <p:txBody>
          <a:bodyPr wrap="square" rtlCol="0">
            <a:spAutoFit/>
          </a:bodyPr>
          <a:lstStyle/>
          <a:p>
            <a:pPr algn="r"/>
            <a:r>
              <a:rPr lang="en-AU" sz="1600" dirty="0">
                <a:solidFill>
                  <a:schemeClr val="tx2"/>
                </a:solidFill>
              </a:rPr>
              <a:t>Data File: Fruit_Veg_&amp;_</a:t>
            </a:r>
            <a:r>
              <a:rPr lang="en-AU" sz="1600" dirty="0" err="1">
                <a:solidFill>
                  <a:schemeClr val="tx2"/>
                </a:solidFill>
              </a:rPr>
              <a:t>Exercise_Data.sav</a:t>
            </a:r>
            <a:r>
              <a:rPr lang="en-AU" sz="1600" dirty="0">
                <a:solidFill>
                  <a:schemeClr val="tx2"/>
                </a:solidFill>
              </a:rPr>
              <a:t> </a:t>
            </a:r>
          </a:p>
        </p:txBody>
      </p:sp>
      <p:pic>
        <p:nvPicPr>
          <p:cNvPr id="47" name="Content Placeholder 5"/>
          <p:cNvPicPr>
            <a:picLocks noGrp="1" noChangeAspect="1"/>
          </p:cNvPicPr>
          <p:nvPr>
            <p:ph idx="1"/>
          </p:nvPr>
        </p:nvPicPr>
        <p:blipFill>
          <a:blip r:embed="rId4"/>
          <a:stretch>
            <a:fillRect/>
          </a:stretch>
        </p:blipFill>
        <p:spPr>
          <a:xfrm>
            <a:off x="251520" y="5128470"/>
            <a:ext cx="7106933" cy="1270708"/>
          </a:xfrm>
          <a:prstGeom prst="rect">
            <a:avLst/>
          </a:prstGeom>
        </p:spPr>
      </p:pic>
      <p:grpSp>
        <p:nvGrpSpPr>
          <p:cNvPr id="13" name="Group 7"/>
          <p:cNvGrpSpPr>
            <a:grpSpLocks/>
          </p:cNvGrpSpPr>
          <p:nvPr/>
        </p:nvGrpSpPr>
        <p:grpSpPr bwMode="auto">
          <a:xfrm>
            <a:off x="69616" y="1169553"/>
            <a:ext cx="1865874" cy="2475093"/>
            <a:chOff x="-125" y="796"/>
            <a:chExt cx="1378" cy="1064"/>
          </a:xfrm>
        </p:grpSpPr>
        <p:sp>
          <p:nvSpPr>
            <p:cNvPr id="14" name="Text Box 8"/>
            <p:cNvSpPr txBox="1">
              <a:spLocks noChangeArrowheads="1"/>
            </p:cNvSpPr>
            <p:nvPr/>
          </p:nvSpPr>
          <p:spPr bwMode="auto">
            <a:xfrm>
              <a:off x="-125" y="796"/>
              <a:ext cx="983" cy="516"/>
            </a:xfrm>
            <a:prstGeom prst="rect">
              <a:avLst/>
            </a:prstGeom>
            <a:solidFill>
              <a:schemeClr val="bg1"/>
            </a:solidFill>
            <a:ln w="57150">
              <a:solidFill>
                <a:schemeClr val="tx2"/>
              </a:solidFill>
              <a:miter lim="800000"/>
              <a:headEnd/>
              <a:tailEnd/>
            </a:ln>
          </p:spPr>
          <p:txBody>
            <a:bodyPr wrap="square">
              <a:spAutoFit/>
            </a:bodyPr>
            <a:lstStyle/>
            <a:p>
              <a:pPr algn="ctr" eaLnBrk="0" hangingPunct="0">
                <a:spcBef>
                  <a:spcPct val="50000"/>
                </a:spcBef>
              </a:pPr>
              <a:r>
                <a:rPr lang="en-US" sz="1600" b="1" dirty="0">
                  <a:solidFill>
                    <a:schemeClr val="tx2"/>
                  </a:solidFill>
                  <a:latin typeface="Verdana" pitchFamily="34" charset="0"/>
                </a:rPr>
                <a:t>Lowest value Minimum</a:t>
              </a:r>
            </a:p>
            <a:p>
              <a:pPr algn="ctr" eaLnBrk="0" hangingPunct="0">
                <a:spcBef>
                  <a:spcPct val="50000"/>
                </a:spcBef>
              </a:pPr>
              <a:r>
                <a:rPr lang="en-US" sz="1600" b="1" dirty="0">
                  <a:solidFill>
                    <a:schemeClr val="tx2"/>
                  </a:solidFill>
                  <a:latin typeface="Verdana" pitchFamily="34" charset="0"/>
                </a:rPr>
                <a:t>45kg</a:t>
              </a:r>
              <a:endParaRPr lang="en-US" sz="1400" b="1" dirty="0">
                <a:solidFill>
                  <a:schemeClr val="tx2"/>
                </a:solidFill>
                <a:latin typeface="Verdana" pitchFamily="34" charset="0"/>
              </a:endParaRPr>
            </a:p>
          </p:txBody>
        </p:sp>
        <p:sp>
          <p:nvSpPr>
            <p:cNvPr id="15" name="Line 9"/>
            <p:cNvSpPr>
              <a:spLocks noChangeShapeType="1"/>
            </p:cNvSpPr>
            <p:nvPr/>
          </p:nvSpPr>
          <p:spPr bwMode="auto">
            <a:xfrm>
              <a:off x="541" y="1330"/>
              <a:ext cx="712" cy="530"/>
            </a:xfrm>
            <a:prstGeom prst="line">
              <a:avLst/>
            </a:prstGeom>
            <a:noFill/>
            <a:ln w="47625">
              <a:solidFill>
                <a:schemeClr val="tx2"/>
              </a:solidFill>
              <a:round/>
              <a:headEnd/>
              <a:tailEnd type="triangle" w="med" len="med"/>
            </a:ln>
          </p:spPr>
          <p:txBody>
            <a:bodyPr wrap="none"/>
            <a:lstStyle/>
            <a:p>
              <a:endParaRPr lang="en-AU"/>
            </a:p>
          </p:txBody>
        </p:sp>
      </p:grpSp>
      <p:sp>
        <p:nvSpPr>
          <p:cNvPr id="2" name="TextBox 1">
            <a:extLst>
              <a:ext uri="{FF2B5EF4-FFF2-40B4-BE49-F238E27FC236}">
                <a16:creationId xmlns:a16="http://schemas.microsoft.com/office/drawing/2014/main" id="{7B2293B1-3000-DD4B-95C3-E00F68059309}"/>
              </a:ext>
            </a:extLst>
          </p:cNvPr>
          <p:cNvSpPr txBox="1"/>
          <p:nvPr/>
        </p:nvSpPr>
        <p:spPr>
          <a:xfrm>
            <a:off x="2836579" y="3975897"/>
            <a:ext cx="2834430" cy="400110"/>
          </a:xfrm>
          <a:prstGeom prst="rect">
            <a:avLst/>
          </a:prstGeom>
          <a:noFill/>
        </p:spPr>
        <p:txBody>
          <a:bodyPr wrap="none" rtlCol="0">
            <a:spAutoFit/>
          </a:bodyPr>
          <a:lstStyle/>
          <a:p>
            <a:r>
              <a:rPr lang="en-US" sz="2000" b="1" dirty="0">
                <a:solidFill>
                  <a:srgbClr val="FF0000"/>
                </a:solidFill>
              </a:rPr>
              <a:t>IQR = Q3-Q1 = 89-64 = 25</a:t>
            </a:r>
          </a:p>
        </p:txBody>
      </p:sp>
      <p:sp>
        <p:nvSpPr>
          <p:cNvPr id="25" name="TextBox 24">
            <a:extLst>
              <a:ext uri="{FF2B5EF4-FFF2-40B4-BE49-F238E27FC236}">
                <a16:creationId xmlns:a16="http://schemas.microsoft.com/office/drawing/2014/main" id="{63C71B15-9B1A-9B4D-984B-7498F2B3E129}"/>
              </a:ext>
            </a:extLst>
          </p:cNvPr>
          <p:cNvSpPr txBox="1"/>
          <p:nvPr/>
        </p:nvSpPr>
        <p:spPr>
          <a:xfrm>
            <a:off x="3348954" y="4242775"/>
            <a:ext cx="1733167" cy="400110"/>
          </a:xfrm>
          <a:prstGeom prst="rect">
            <a:avLst/>
          </a:prstGeom>
          <a:noFill/>
        </p:spPr>
        <p:txBody>
          <a:bodyPr wrap="none" rtlCol="0">
            <a:spAutoFit/>
          </a:bodyPr>
          <a:lstStyle/>
          <a:p>
            <a:r>
              <a:rPr lang="en-US" sz="2000" b="1" dirty="0">
                <a:solidFill>
                  <a:srgbClr val="FF0000"/>
                </a:solidFill>
              </a:rPr>
              <a:t>IQR*1.5 = 37.5</a:t>
            </a:r>
          </a:p>
        </p:txBody>
      </p:sp>
      <p:sp>
        <p:nvSpPr>
          <p:cNvPr id="27" name="TextBox 26">
            <a:extLst>
              <a:ext uri="{FF2B5EF4-FFF2-40B4-BE49-F238E27FC236}">
                <a16:creationId xmlns:a16="http://schemas.microsoft.com/office/drawing/2014/main" id="{DD547531-DFE3-724D-8E2E-F453329FF21F}"/>
              </a:ext>
            </a:extLst>
          </p:cNvPr>
          <p:cNvSpPr txBox="1"/>
          <p:nvPr/>
        </p:nvSpPr>
        <p:spPr>
          <a:xfrm>
            <a:off x="5863221" y="4442830"/>
            <a:ext cx="1781257" cy="400110"/>
          </a:xfrm>
          <a:prstGeom prst="rect">
            <a:avLst/>
          </a:prstGeom>
          <a:noFill/>
        </p:spPr>
        <p:txBody>
          <a:bodyPr wrap="none" rtlCol="0">
            <a:spAutoFit/>
          </a:bodyPr>
          <a:lstStyle/>
          <a:p>
            <a:r>
              <a:rPr lang="en-US" sz="2000" b="1" dirty="0">
                <a:solidFill>
                  <a:srgbClr val="FF0000"/>
                </a:solidFill>
              </a:rPr>
              <a:t>Q3+37.5=126.5</a:t>
            </a:r>
          </a:p>
        </p:txBody>
      </p:sp>
      <p:sp>
        <p:nvSpPr>
          <p:cNvPr id="28" name="TextBox 27">
            <a:extLst>
              <a:ext uri="{FF2B5EF4-FFF2-40B4-BE49-F238E27FC236}">
                <a16:creationId xmlns:a16="http://schemas.microsoft.com/office/drawing/2014/main" id="{C398DECE-604F-7046-9E26-295E975B039D}"/>
              </a:ext>
            </a:extLst>
          </p:cNvPr>
          <p:cNvSpPr txBox="1"/>
          <p:nvPr/>
        </p:nvSpPr>
        <p:spPr>
          <a:xfrm>
            <a:off x="116340" y="4309516"/>
            <a:ext cx="1601721" cy="400110"/>
          </a:xfrm>
          <a:prstGeom prst="rect">
            <a:avLst/>
          </a:prstGeom>
          <a:noFill/>
        </p:spPr>
        <p:txBody>
          <a:bodyPr wrap="none" rtlCol="0">
            <a:spAutoFit/>
          </a:bodyPr>
          <a:lstStyle/>
          <a:p>
            <a:r>
              <a:rPr lang="en-US" sz="2000" b="1" dirty="0">
                <a:solidFill>
                  <a:srgbClr val="FF0000"/>
                </a:solidFill>
              </a:rPr>
              <a:t>Q1-37.5=26.5</a:t>
            </a:r>
          </a:p>
        </p:txBody>
      </p:sp>
      <p:cxnSp>
        <p:nvCxnSpPr>
          <p:cNvPr id="26" name="Straight Arrow Connector 25">
            <a:extLst>
              <a:ext uri="{FF2B5EF4-FFF2-40B4-BE49-F238E27FC236}">
                <a16:creationId xmlns:a16="http://schemas.microsoft.com/office/drawing/2014/main" id="{56701959-1559-1A46-8EC8-B18302010558}"/>
              </a:ext>
            </a:extLst>
          </p:cNvPr>
          <p:cNvCxnSpPr>
            <a:cxnSpLocks/>
          </p:cNvCxnSpPr>
          <p:nvPr/>
        </p:nvCxnSpPr>
        <p:spPr>
          <a:xfrm flipV="1">
            <a:off x="7331075" y="3933057"/>
            <a:ext cx="265261" cy="5930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AB6E61C-A437-7B46-8DA7-C36CEAB46FC3}"/>
              </a:ext>
            </a:extLst>
          </p:cNvPr>
          <p:cNvSpPr>
            <a:spLocks noGrp="1"/>
          </p:cNvSpPr>
          <p:nvPr>
            <p:ph type="sldNum" sz="quarter" idx="11"/>
          </p:nvPr>
        </p:nvSpPr>
        <p:spPr/>
        <p:txBody>
          <a:bodyPr/>
          <a:lstStyle/>
          <a:p>
            <a:fld id="{5364DB99-64BC-DB4A-AD53-785AA9A01BB3}" type="slidenum">
              <a:rPr lang="en-US" smtClean="0"/>
              <a:t>56</a:t>
            </a:fld>
            <a:endParaRPr lang="en-US"/>
          </a:p>
        </p:txBody>
      </p:sp>
      <p:sp>
        <p:nvSpPr>
          <p:cNvPr id="29" name="Title 3">
            <a:extLst>
              <a:ext uri="{FF2B5EF4-FFF2-40B4-BE49-F238E27FC236}">
                <a16:creationId xmlns:a16="http://schemas.microsoft.com/office/drawing/2014/main" id="{4B822B38-E2C7-D44B-894F-CD328427272B}"/>
              </a:ext>
            </a:extLst>
          </p:cNvPr>
          <p:cNvSpPr txBox="1">
            <a:spLocks/>
          </p:cNvSpPr>
          <p:nvPr/>
        </p:nvSpPr>
        <p:spPr>
          <a:xfrm>
            <a:off x="500034" y="274638"/>
            <a:ext cx="8429684" cy="562693"/>
          </a:xfrm>
          <a:prstGeom prst="rect">
            <a:avLst/>
          </a:prstGeom>
        </p:spPr>
        <p:txBody>
          <a:bodyPr vert="horz" rtlCol="0" anchor="ctr">
            <a:normAutofit fontScale="85000" lnSpcReduction="20000"/>
            <a:scene3d>
              <a:camera prst="orthographicFront"/>
              <a:lightRig rig="soft" dir="t"/>
            </a:scene3d>
            <a:sp3d prstMaterial="softEdge">
              <a:bevelT w="25400" h="25400"/>
            </a:sp3d>
          </a:bodyPr>
          <a:lstStyle/>
          <a:p>
            <a:pPr algn="ctr">
              <a:spcBef>
                <a:spcPct val="0"/>
              </a:spcBef>
              <a:defRPr/>
            </a:pPr>
            <a:r>
              <a:rPr lang="en-AU" sz="3600" b="1" dirty="0">
                <a:solidFill>
                  <a:schemeClr val="tx2"/>
                </a:solidFill>
                <a:effectLst>
                  <a:outerShdw blurRad="31750" dist="25400" dir="5400000" algn="tl" rotWithShape="0">
                    <a:srgbClr val="000000">
                      <a:alpha val="25000"/>
                    </a:srgbClr>
                  </a:outerShdw>
                </a:effectLst>
              </a:rPr>
              <a:t>SPSS OUTPUT </a:t>
            </a:r>
            <a:r>
              <a:rPr lang="en-AU" sz="4100" b="1" dirty="0">
                <a:solidFill>
                  <a:schemeClr val="tx2"/>
                </a:solidFill>
                <a:effectLst>
                  <a:outerShdw blurRad="31750" dist="25400" dir="5400000" algn="tl" rotWithShape="0">
                    <a:srgbClr val="000000">
                      <a:alpha val="25000"/>
                    </a:srgbClr>
                  </a:outerShdw>
                </a:effectLst>
              </a:rPr>
              <a:t>– </a:t>
            </a:r>
            <a:r>
              <a:rPr lang="en-AU" sz="2400" b="1" dirty="0">
                <a:solidFill>
                  <a:schemeClr val="tx2"/>
                </a:solidFill>
                <a:effectLst>
                  <a:outerShdw blurRad="31750" dist="25400" dir="5400000" algn="tl" rotWithShape="0">
                    <a:srgbClr val="000000">
                      <a:alpha val="25000"/>
                    </a:srgbClr>
                  </a:outerShdw>
                </a:effectLst>
              </a:rPr>
              <a:t>Metric Variables</a:t>
            </a:r>
          </a:p>
        </p:txBody>
      </p:sp>
      <p:sp>
        <p:nvSpPr>
          <p:cNvPr id="3" name="Rectangle 2">
            <a:extLst>
              <a:ext uri="{FF2B5EF4-FFF2-40B4-BE49-F238E27FC236}">
                <a16:creationId xmlns:a16="http://schemas.microsoft.com/office/drawing/2014/main" id="{5BBCB93D-173D-A354-3763-C1E96F5B3293}"/>
              </a:ext>
            </a:extLst>
          </p:cNvPr>
          <p:cNvSpPr/>
          <p:nvPr/>
        </p:nvSpPr>
        <p:spPr>
          <a:xfrm>
            <a:off x="3252658" y="4601385"/>
            <a:ext cx="1773323" cy="65405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5FD1886-E3A6-8280-88A6-A5A398C1E5F2}"/>
              </a:ext>
            </a:extLst>
          </p:cNvPr>
          <p:cNvCxnSpPr/>
          <p:nvPr/>
        </p:nvCxnSpPr>
        <p:spPr>
          <a:xfrm>
            <a:off x="4126651" y="4601384"/>
            <a:ext cx="0" cy="65405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ECBDD987-B5B6-2BFC-D3C7-82525DBA176E}"/>
              </a:ext>
            </a:extLst>
          </p:cNvPr>
          <p:cNvCxnSpPr>
            <a:cxnSpLocks/>
          </p:cNvCxnSpPr>
          <p:nvPr/>
        </p:nvCxnSpPr>
        <p:spPr>
          <a:xfrm flipH="1">
            <a:off x="5025981" y="4926489"/>
            <a:ext cx="25920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33F18AF-52C2-4ECA-95D7-00EB970A77F8}"/>
              </a:ext>
            </a:extLst>
          </p:cNvPr>
          <p:cNvCxnSpPr>
            <a:cxnSpLocks/>
          </p:cNvCxnSpPr>
          <p:nvPr/>
        </p:nvCxnSpPr>
        <p:spPr>
          <a:xfrm flipH="1">
            <a:off x="660658" y="4916501"/>
            <a:ext cx="25920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ED3B12E-EAB3-A577-D686-FE7D3D7AD9BC}"/>
              </a:ext>
            </a:extLst>
          </p:cNvPr>
          <p:cNvCxnSpPr>
            <a:cxnSpLocks/>
          </p:cNvCxnSpPr>
          <p:nvPr/>
        </p:nvCxnSpPr>
        <p:spPr>
          <a:xfrm>
            <a:off x="660658" y="4765453"/>
            <a:ext cx="0" cy="32207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015A3AC-887E-0551-3DFB-EEB06BF86C6D}"/>
              </a:ext>
            </a:extLst>
          </p:cNvPr>
          <p:cNvCxnSpPr>
            <a:cxnSpLocks/>
          </p:cNvCxnSpPr>
          <p:nvPr/>
        </p:nvCxnSpPr>
        <p:spPr>
          <a:xfrm>
            <a:off x="7631177" y="4783151"/>
            <a:ext cx="0" cy="32207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31A0820-CD5E-23DB-7D05-4F88DD95B1F6}"/>
              </a:ext>
            </a:extLst>
          </p:cNvPr>
          <p:cNvCxnSpPr/>
          <p:nvPr/>
        </p:nvCxnSpPr>
        <p:spPr>
          <a:xfrm>
            <a:off x="1979712" y="3933057"/>
            <a:ext cx="2146939" cy="0"/>
          </a:xfrm>
          <a:prstGeom prst="straightConnector1">
            <a:avLst/>
          </a:prstGeom>
          <a:ln>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A71ED0F-0D1C-54B3-E315-DCC85B27AC08}"/>
              </a:ext>
            </a:extLst>
          </p:cNvPr>
          <p:cNvCxnSpPr>
            <a:cxnSpLocks/>
          </p:cNvCxnSpPr>
          <p:nvPr/>
        </p:nvCxnSpPr>
        <p:spPr>
          <a:xfrm>
            <a:off x="4211776" y="3929471"/>
            <a:ext cx="4176464" cy="0"/>
          </a:xfrm>
          <a:prstGeom prst="straightConnector1">
            <a:avLst/>
          </a:prstGeom>
          <a:ln>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57EE8ED-2907-8855-54FB-83C26B87635F}"/>
              </a:ext>
            </a:extLst>
          </p:cNvPr>
          <p:cNvSpPr txBox="1"/>
          <p:nvPr/>
        </p:nvSpPr>
        <p:spPr>
          <a:xfrm>
            <a:off x="2598435" y="3633673"/>
            <a:ext cx="418704" cy="369332"/>
          </a:xfrm>
          <a:prstGeom prst="rect">
            <a:avLst/>
          </a:prstGeom>
          <a:noFill/>
        </p:spPr>
        <p:txBody>
          <a:bodyPr wrap="none" rtlCol="0">
            <a:spAutoFit/>
          </a:bodyPr>
          <a:lstStyle/>
          <a:p>
            <a:r>
              <a:rPr lang="en-US" b="1" dirty="0">
                <a:solidFill>
                  <a:schemeClr val="tx2"/>
                </a:solidFill>
              </a:rPr>
              <a:t>32</a:t>
            </a:r>
          </a:p>
        </p:txBody>
      </p:sp>
      <p:sp>
        <p:nvSpPr>
          <p:cNvPr id="44" name="TextBox 43">
            <a:extLst>
              <a:ext uri="{FF2B5EF4-FFF2-40B4-BE49-F238E27FC236}">
                <a16:creationId xmlns:a16="http://schemas.microsoft.com/office/drawing/2014/main" id="{6EF9188B-E094-235A-32DA-9BBF3FF3CBD8}"/>
              </a:ext>
            </a:extLst>
          </p:cNvPr>
          <p:cNvSpPr txBox="1"/>
          <p:nvPr/>
        </p:nvSpPr>
        <p:spPr>
          <a:xfrm>
            <a:off x="6391892" y="3633288"/>
            <a:ext cx="418704" cy="369332"/>
          </a:xfrm>
          <a:prstGeom prst="rect">
            <a:avLst/>
          </a:prstGeom>
          <a:noFill/>
        </p:spPr>
        <p:txBody>
          <a:bodyPr wrap="none" rtlCol="0">
            <a:spAutoFit/>
          </a:bodyPr>
          <a:lstStyle/>
          <a:p>
            <a:r>
              <a:rPr lang="en-US" b="1" dirty="0">
                <a:solidFill>
                  <a:schemeClr val="tx2"/>
                </a:solidFill>
              </a:rPr>
              <a:t>58</a:t>
            </a:r>
          </a:p>
        </p:txBody>
      </p:sp>
    </p:spTree>
    <p:extLst>
      <p:ext uri="{BB962C8B-B14F-4D97-AF65-F5344CB8AC3E}">
        <p14:creationId xmlns:p14="http://schemas.microsoft.com/office/powerpoint/2010/main" val="101777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7" grpId="0"/>
      <p:bldP spid="28" grpId="0"/>
      <p:bldP spid="3" grpId="0" animBg="1"/>
      <p:bldP spid="43" grpId="0"/>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6632"/>
            <a:ext cx="8229600" cy="490066"/>
          </a:xfrm>
        </p:spPr>
        <p:txBody>
          <a:bodyPr>
            <a:normAutofit fontScale="90000"/>
          </a:bodyPr>
          <a:lstStyle/>
          <a:p>
            <a:pPr algn="ctr"/>
            <a:r>
              <a:rPr lang="en-AU" dirty="0"/>
              <a:t>Comparing Distributions</a:t>
            </a:r>
          </a:p>
        </p:txBody>
      </p:sp>
      <p:pic>
        <p:nvPicPr>
          <p:cNvPr id="5" name="Content Placeholder 4"/>
          <p:cNvPicPr>
            <a:picLocks noGrp="1" noChangeAspect="1" noChangeArrowheads="1"/>
          </p:cNvPicPr>
          <p:nvPr>
            <p:ph idx="1"/>
          </p:nvPr>
        </p:nvPicPr>
        <p:blipFill>
          <a:blip r:embed="rId3" cstate="print"/>
          <a:srcRect/>
          <a:stretch>
            <a:fillRect/>
          </a:stretch>
        </p:blipFill>
        <p:spPr>
          <a:xfrm rot="5400000">
            <a:off x="2336804" y="-836666"/>
            <a:ext cx="4756135" cy="8143933"/>
          </a:xfrm>
          <a:noFill/>
        </p:spPr>
      </p:pic>
      <p:sp>
        <p:nvSpPr>
          <p:cNvPr id="6" name="TextBox 5"/>
          <p:cNvSpPr txBox="1"/>
          <p:nvPr/>
        </p:nvSpPr>
        <p:spPr>
          <a:xfrm>
            <a:off x="0" y="1643050"/>
            <a:ext cx="1000100" cy="3416320"/>
          </a:xfrm>
          <a:prstGeom prst="rect">
            <a:avLst/>
          </a:prstGeom>
          <a:solidFill>
            <a:schemeClr val="bg1"/>
          </a:solidFill>
        </p:spPr>
        <p:txBody>
          <a:bodyPr wrap="square" rtlCol="0">
            <a:spAutoFit/>
          </a:bodyPr>
          <a:lstStyle/>
          <a:p>
            <a:pPr algn="ctr"/>
            <a:r>
              <a:rPr lang="en-AU" b="1" dirty="0">
                <a:solidFill>
                  <a:schemeClr val="tx2"/>
                </a:solidFill>
              </a:rPr>
              <a:t>BUS</a:t>
            </a: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r>
              <a:rPr lang="en-AU" b="1" dirty="0">
                <a:solidFill>
                  <a:schemeClr val="tx2"/>
                </a:solidFill>
              </a:rPr>
              <a:t>CAR</a:t>
            </a: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r>
              <a:rPr lang="en-AU" b="1" dirty="0">
                <a:solidFill>
                  <a:schemeClr val="tx2"/>
                </a:solidFill>
              </a:rPr>
              <a:t>TRAIN B</a:t>
            </a:r>
          </a:p>
          <a:p>
            <a:pPr algn="ctr"/>
            <a:endParaRPr lang="en-AU" b="1" dirty="0">
              <a:solidFill>
                <a:schemeClr val="tx2"/>
              </a:solidFill>
            </a:endParaRPr>
          </a:p>
          <a:p>
            <a:pPr algn="ctr"/>
            <a:endParaRPr lang="en-AU" b="1" dirty="0">
              <a:solidFill>
                <a:schemeClr val="tx2"/>
              </a:solidFill>
            </a:endParaRPr>
          </a:p>
          <a:p>
            <a:pPr algn="ctr"/>
            <a:r>
              <a:rPr lang="en-AU" b="1" dirty="0">
                <a:solidFill>
                  <a:schemeClr val="tx2"/>
                </a:solidFill>
              </a:rPr>
              <a:t>TRAIN A</a:t>
            </a:r>
          </a:p>
        </p:txBody>
      </p:sp>
      <p:sp>
        <p:nvSpPr>
          <p:cNvPr id="3" name="Slide Number Placeholder 2">
            <a:extLst>
              <a:ext uri="{FF2B5EF4-FFF2-40B4-BE49-F238E27FC236}">
                <a16:creationId xmlns:a16="http://schemas.microsoft.com/office/drawing/2014/main" id="{EC4869D6-F2DA-7947-B14D-8DDBACCC6845}"/>
              </a:ext>
            </a:extLst>
          </p:cNvPr>
          <p:cNvSpPr>
            <a:spLocks noGrp="1"/>
          </p:cNvSpPr>
          <p:nvPr>
            <p:ph type="sldNum" sz="quarter" idx="11"/>
          </p:nvPr>
        </p:nvSpPr>
        <p:spPr/>
        <p:txBody>
          <a:bodyPr/>
          <a:lstStyle/>
          <a:p>
            <a:fld id="{5364DB99-64BC-DB4A-AD53-785AA9A01BB3}"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762"/>
            <a:ext cx="9144000" cy="678934"/>
          </a:xfrm>
        </p:spPr>
        <p:txBody>
          <a:bodyPr>
            <a:normAutofit fontScale="90000"/>
          </a:bodyPr>
          <a:lstStyle/>
          <a:p>
            <a:pPr algn="ctr"/>
            <a:r>
              <a:rPr lang="en-AU" dirty="0"/>
              <a:t>Which Analysis?  Which Procedure?</a:t>
            </a:r>
          </a:p>
        </p:txBody>
      </p:sp>
      <p:sp>
        <p:nvSpPr>
          <p:cNvPr id="2" name="Content Placeholder 1"/>
          <p:cNvSpPr>
            <a:spLocks noGrp="1"/>
          </p:cNvSpPr>
          <p:nvPr>
            <p:ph idx="1"/>
          </p:nvPr>
        </p:nvSpPr>
        <p:spPr>
          <a:xfrm>
            <a:off x="457200" y="980728"/>
            <a:ext cx="8229600" cy="4440954"/>
          </a:xfrm>
          <a:solidFill>
            <a:schemeClr val="bg1"/>
          </a:solidFill>
        </p:spPr>
        <p:txBody>
          <a:bodyPr>
            <a:normAutofit fontScale="92500" lnSpcReduction="20000"/>
          </a:bodyPr>
          <a:lstStyle/>
          <a:p>
            <a:r>
              <a:rPr lang="en-AU" sz="3600" b="1" i="1" dirty="0"/>
              <a:t>Categorical</a:t>
            </a:r>
            <a:r>
              <a:rPr lang="en-AU" sz="3600" b="1" dirty="0"/>
              <a:t> data</a:t>
            </a:r>
            <a:r>
              <a:rPr lang="en-AU" sz="3200" dirty="0"/>
              <a:t>:</a:t>
            </a:r>
          </a:p>
          <a:p>
            <a:pPr marL="901700" lvl="1" indent="-444500"/>
            <a:r>
              <a:rPr lang="en-AU" sz="3200" dirty="0"/>
              <a:t>Frequencies procedure</a:t>
            </a:r>
          </a:p>
          <a:p>
            <a:pPr marL="901700" lvl="1" indent="-444500"/>
            <a:r>
              <a:rPr lang="en-AU" sz="3200" dirty="0"/>
              <a:t>Request Bar Chart </a:t>
            </a:r>
            <a:r>
              <a:rPr lang="en-AU" dirty="0"/>
              <a:t>[Bar Graph in text]</a:t>
            </a:r>
          </a:p>
          <a:p>
            <a:pPr lvl="1"/>
            <a:endParaRPr lang="en-AU" sz="1400" dirty="0"/>
          </a:p>
          <a:p>
            <a:r>
              <a:rPr lang="en-AU" sz="3600" b="1" i="1" dirty="0"/>
              <a:t>Metric</a:t>
            </a:r>
            <a:r>
              <a:rPr lang="en-AU" sz="3600" b="1" dirty="0"/>
              <a:t> data</a:t>
            </a:r>
            <a:r>
              <a:rPr lang="en-AU" sz="3200" dirty="0"/>
              <a:t>:</a:t>
            </a:r>
          </a:p>
          <a:p>
            <a:pPr marL="901700" lvl="1" indent="-444500"/>
            <a:r>
              <a:rPr lang="en-AU" sz="3200" dirty="0"/>
              <a:t>Explore procedure</a:t>
            </a:r>
          </a:p>
          <a:p>
            <a:pPr marL="901700" lvl="1" indent="-444500"/>
            <a:r>
              <a:rPr lang="en-AU" sz="3200" dirty="0"/>
              <a:t>Default for boxplot</a:t>
            </a:r>
          </a:p>
          <a:p>
            <a:pPr marL="901700" lvl="1" indent="-444500"/>
            <a:r>
              <a:rPr lang="en-AU" sz="3200" dirty="0"/>
              <a:t>Request percentiles table</a:t>
            </a:r>
          </a:p>
          <a:p>
            <a:pPr marL="901700" lvl="1" indent="-444500"/>
            <a:r>
              <a:rPr lang="en-AU" sz="3200" dirty="0"/>
              <a:t>Request histogram</a:t>
            </a:r>
          </a:p>
          <a:p>
            <a:pPr marL="1301750" lvl="2" indent="-444500"/>
            <a:r>
              <a:rPr lang="en-AU" sz="2800" dirty="0"/>
              <a:t>Default is Stem and Leaf plot …</a:t>
            </a:r>
          </a:p>
        </p:txBody>
      </p:sp>
      <p:sp>
        <p:nvSpPr>
          <p:cNvPr id="5" name="Slide Number Placeholder 4">
            <a:extLst>
              <a:ext uri="{FF2B5EF4-FFF2-40B4-BE49-F238E27FC236}">
                <a16:creationId xmlns:a16="http://schemas.microsoft.com/office/drawing/2014/main" id="{F6CF5443-2842-2C4F-B7A6-EDA702529646}"/>
              </a:ext>
            </a:extLst>
          </p:cNvPr>
          <p:cNvSpPr>
            <a:spLocks noGrp="1"/>
          </p:cNvSpPr>
          <p:nvPr>
            <p:ph type="sldNum" sz="quarter" idx="11"/>
          </p:nvPr>
        </p:nvSpPr>
        <p:spPr/>
        <p:txBody>
          <a:bodyPr/>
          <a:lstStyle/>
          <a:p>
            <a:fld id="{5364DB99-64BC-DB4A-AD53-785AA9A01BB3}"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34" y="3140968"/>
            <a:ext cx="3534007" cy="2246769"/>
          </a:xfrm>
          <a:prstGeom prst="rect">
            <a:avLst/>
          </a:prstGeom>
          <a:solidFill>
            <a:schemeClr val="bg1"/>
          </a:solidFill>
          <a:ln>
            <a:solidFill>
              <a:srgbClr val="0070C0"/>
            </a:solidFill>
          </a:ln>
        </p:spPr>
        <p:txBody>
          <a:bodyPr wrap="square" rtlCol="0">
            <a:spAutoFit/>
          </a:bodyPr>
          <a:lstStyle/>
          <a:p>
            <a:r>
              <a:rPr lang="en-AU" sz="2800" b="1" dirty="0">
                <a:solidFill>
                  <a:schemeClr val="tx2"/>
                </a:solidFill>
              </a:rPr>
              <a:t>Which table gives us the most </a:t>
            </a:r>
            <a:r>
              <a:rPr lang="en-AU" sz="2800" b="1" i="1" dirty="0">
                <a:solidFill>
                  <a:schemeClr val="tx2"/>
                </a:solidFill>
              </a:rPr>
              <a:t>useful</a:t>
            </a:r>
            <a:r>
              <a:rPr lang="en-AU" sz="2800" b="1" dirty="0">
                <a:solidFill>
                  <a:schemeClr val="tx2"/>
                </a:solidFill>
              </a:rPr>
              <a:t> information about the distribution of exercise level?</a:t>
            </a:r>
          </a:p>
        </p:txBody>
      </p:sp>
      <p:graphicFrame>
        <p:nvGraphicFramePr>
          <p:cNvPr id="4" name="Table 3"/>
          <p:cNvGraphicFramePr>
            <a:graphicFrameLocks noGrp="1"/>
          </p:cNvGraphicFramePr>
          <p:nvPr>
            <p:extLst>
              <p:ext uri="{D42A27DB-BD31-4B8C-83A1-F6EECF244321}">
                <p14:modId xmlns:p14="http://schemas.microsoft.com/office/powerpoint/2010/main" val="516735811"/>
              </p:ext>
            </p:extLst>
          </p:nvPr>
        </p:nvGraphicFramePr>
        <p:xfrm>
          <a:off x="4283968" y="2441922"/>
          <a:ext cx="4608511" cy="4301177"/>
        </p:xfrm>
        <a:graphic>
          <a:graphicData uri="http://schemas.openxmlformats.org/drawingml/2006/table">
            <a:tbl>
              <a:tblPr/>
              <a:tblGrid>
                <a:gridCol w="948576">
                  <a:extLst>
                    <a:ext uri="{9D8B030D-6E8A-4147-A177-3AD203B41FA5}">
                      <a16:colId xmlns:a16="http://schemas.microsoft.com/office/drawing/2014/main" val="2751839228"/>
                    </a:ext>
                  </a:extLst>
                </a:gridCol>
                <a:gridCol w="1355109">
                  <a:extLst>
                    <a:ext uri="{9D8B030D-6E8A-4147-A177-3AD203B41FA5}">
                      <a16:colId xmlns:a16="http://schemas.microsoft.com/office/drawing/2014/main" val="2944004757"/>
                    </a:ext>
                  </a:extLst>
                </a:gridCol>
                <a:gridCol w="898309">
                  <a:extLst>
                    <a:ext uri="{9D8B030D-6E8A-4147-A177-3AD203B41FA5}">
                      <a16:colId xmlns:a16="http://schemas.microsoft.com/office/drawing/2014/main" val="1711598402"/>
                    </a:ext>
                  </a:extLst>
                </a:gridCol>
                <a:gridCol w="703858">
                  <a:extLst>
                    <a:ext uri="{9D8B030D-6E8A-4147-A177-3AD203B41FA5}">
                      <a16:colId xmlns:a16="http://schemas.microsoft.com/office/drawing/2014/main" val="447274850"/>
                    </a:ext>
                  </a:extLst>
                </a:gridCol>
                <a:gridCol w="702659">
                  <a:extLst>
                    <a:ext uri="{9D8B030D-6E8A-4147-A177-3AD203B41FA5}">
                      <a16:colId xmlns:a16="http://schemas.microsoft.com/office/drawing/2014/main" val="2245257201"/>
                    </a:ext>
                  </a:extLst>
                </a:gridCol>
              </a:tblGrid>
              <a:tr h="201020">
                <a:tc gridSpan="5">
                  <a:txBody>
                    <a:bodyPr/>
                    <a:lstStyle/>
                    <a:p>
                      <a:pPr marL="38100" marR="38100" algn="ct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Descriptives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701794585"/>
                  </a:ext>
                </a:extLst>
              </a:tr>
              <a:tr h="389413">
                <a:tc gridSpan="3">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a:txBody>
                    <a:bodyPr/>
                    <a:lstStyle/>
                    <a:p>
                      <a:pPr marL="38100" marR="38100" algn="ctr">
                        <a:lnSpc>
                          <a:spcPts val="1600"/>
                        </a:lnSpc>
                        <a:spcAft>
                          <a:spcPts val="0"/>
                        </a:spcAft>
                      </a:pPr>
                      <a:r>
                        <a:rPr lang="en-AU" sz="105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Statistic</a:t>
                      </a:r>
                      <a:endParaRPr lang="en-AU" sz="105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05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Error</a:t>
                      </a:r>
                      <a:endParaRPr lang="en-AU" sz="105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996301615"/>
                  </a:ext>
                </a:extLst>
              </a:tr>
              <a:tr h="201020">
                <a:tc rowSpan="13">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Exercise Level</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gridSpan="2">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Mean</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1.11</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.023</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158848983"/>
                  </a:ext>
                </a:extLst>
              </a:tr>
              <a:tr h="400854">
                <a:tc vMerge="1">
                  <a:txBody>
                    <a:bodyPr/>
                    <a:lstStyle/>
                    <a:p>
                      <a:endParaRPr lang="en-AU"/>
                    </a:p>
                  </a:txBody>
                  <a:tcPr/>
                </a:tc>
                <a:tc rowSpan="2">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 Confidence Interval for Mean</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Lower Bound</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1.07</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863864237"/>
                  </a:ext>
                </a:extLst>
              </a:tr>
              <a:tr h="400854">
                <a:tc vMerge="1">
                  <a:txBody>
                    <a:bodyPr/>
                    <a:lstStyle/>
                    <a:p>
                      <a:endParaRPr lang="en-AU"/>
                    </a:p>
                  </a:txBody>
                  <a:tcPr/>
                </a:tc>
                <a:tc vMerge="1">
                  <a:txBody>
                    <a:bodyPr/>
                    <a:lstStyle/>
                    <a:p>
                      <a:endParaRPr lang="en-AU"/>
                    </a:p>
                  </a:txBody>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Upper Bound</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1.16</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578906146"/>
                  </a:ext>
                </a:extLst>
              </a:tr>
              <a:tr h="250016">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 Trimmed Mean</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1.07</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268235041"/>
                  </a:ext>
                </a:extLst>
              </a:tr>
              <a:tr h="250016">
                <a:tc vMerge="1">
                  <a:txBody>
                    <a:bodyPr/>
                    <a:lstStyle/>
                    <a:p>
                      <a:endParaRPr lang="en-AU"/>
                    </a:p>
                  </a:txBody>
                  <a:tcPr/>
                </a:tc>
                <a:tc gridSpan="2">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Median</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246512797"/>
                  </a:ext>
                </a:extLst>
              </a:tr>
              <a:tr h="389413">
                <a:tc vMerge="1">
                  <a:txBody>
                    <a:bodyPr/>
                    <a:lstStyle/>
                    <a:p>
                      <a:endParaRPr lang="en-AU"/>
                    </a:p>
                  </a:txBody>
                  <a:tcPr/>
                </a:tc>
                <a:tc gridSpan="2">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Variance</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1.061</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070967977"/>
                  </a:ext>
                </a:extLst>
              </a:tr>
              <a:tr h="389413">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Deviation</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1.030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186956304"/>
                  </a:ext>
                </a:extLst>
              </a:tr>
              <a:tr h="250016">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Minimum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768783953"/>
                  </a:ext>
                </a:extLst>
              </a:tr>
              <a:tr h="250016">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Maximum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885964587"/>
                  </a:ext>
                </a:extLst>
              </a:tr>
              <a:tr h="250016">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Range</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079516769"/>
                  </a:ext>
                </a:extLst>
              </a:tr>
              <a:tr h="250016">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Interquartile Range</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005754367"/>
                  </a:ext>
                </a:extLst>
              </a:tr>
              <a:tr h="201020">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Skewness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.469</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.055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163933429"/>
                  </a:ext>
                </a:extLst>
              </a:tr>
              <a:tr h="201020">
                <a:tc vMerge="1">
                  <a:txBody>
                    <a:bodyPr/>
                    <a:lstStyle/>
                    <a:p>
                      <a:endParaRPr lang="en-AU"/>
                    </a:p>
                  </a:txBody>
                  <a:tcPr/>
                </a:tc>
                <a:tc gridSpan="2">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Kurtosis</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-.974</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.109</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22435182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47151894"/>
              </p:ext>
            </p:extLst>
          </p:nvPr>
        </p:nvGraphicFramePr>
        <p:xfrm>
          <a:off x="178333" y="114901"/>
          <a:ext cx="7344815" cy="2160240"/>
        </p:xfrm>
        <a:graphic>
          <a:graphicData uri="http://schemas.openxmlformats.org/drawingml/2006/table">
            <a:tbl>
              <a:tblPr/>
              <a:tblGrid>
                <a:gridCol w="864096">
                  <a:extLst>
                    <a:ext uri="{9D8B030D-6E8A-4147-A177-3AD203B41FA5}">
                      <a16:colId xmlns:a16="http://schemas.microsoft.com/office/drawing/2014/main" val="4044154264"/>
                    </a:ext>
                  </a:extLst>
                </a:gridCol>
                <a:gridCol w="1080120">
                  <a:extLst>
                    <a:ext uri="{9D8B030D-6E8A-4147-A177-3AD203B41FA5}">
                      <a16:colId xmlns:a16="http://schemas.microsoft.com/office/drawing/2014/main" val="3960912929"/>
                    </a:ext>
                  </a:extLst>
                </a:gridCol>
                <a:gridCol w="1317329">
                  <a:extLst>
                    <a:ext uri="{9D8B030D-6E8A-4147-A177-3AD203B41FA5}">
                      <a16:colId xmlns:a16="http://schemas.microsoft.com/office/drawing/2014/main" val="944422403"/>
                    </a:ext>
                  </a:extLst>
                </a:gridCol>
                <a:gridCol w="1312882">
                  <a:extLst>
                    <a:ext uri="{9D8B030D-6E8A-4147-A177-3AD203B41FA5}">
                      <a16:colId xmlns:a16="http://schemas.microsoft.com/office/drawing/2014/main" val="2738310543"/>
                    </a:ext>
                  </a:extLst>
                </a:gridCol>
                <a:gridCol w="1385194">
                  <a:extLst>
                    <a:ext uri="{9D8B030D-6E8A-4147-A177-3AD203B41FA5}">
                      <a16:colId xmlns:a16="http://schemas.microsoft.com/office/drawing/2014/main" val="2038135839"/>
                    </a:ext>
                  </a:extLst>
                </a:gridCol>
                <a:gridCol w="1385194">
                  <a:extLst>
                    <a:ext uri="{9D8B030D-6E8A-4147-A177-3AD203B41FA5}">
                      <a16:colId xmlns:a16="http://schemas.microsoft.com/office/drawing/2014/main" val="1139706217"/>
                    </a:ext>
                  </a:extLst>
                </a:gridCol>
              </a:tblGrid>
              <a:tr h="269337">
                <a:tc gridSpan="6">
                  <a:txBody>
                    <a:bodyPr/>
                    <a:lstStyle/>
                    <a:p>
                      <a:pPr marL="38100" marR="38100" algn="ct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Exercise Level</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514365902"/>
                  </a:ext>
                </a:extLst>
              </a:tr>
              <a:tr h="538673">
                <a:tc gridSpan="2">
                  <a:txBody>
                    <a:bodyPr/>
                    <a:lstStyle/>
                    <a:p>
                      <a:pPr>
                        <a:lnSpc>
                          <a:spcPct val="107000"/>
                        </a:lnSpc>
                        <a:spcAft>
                          <a:spcPts val="0"/>
                        </a:spcAft>
                      </a:pPr>
                      <a:r>
                        <a:rPr lang="en-AU" sz="1600" b="1">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Frequency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 Percent</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Cumulative Percent</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063280395"/>
                  </a:ext>
                </a:extLst>
              </a:tr>
              <a:tr h="269337">
                <a:tc rowSpan="5">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Sedentary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710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35.5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519694384"/>
                  </a:ext>
                </a:extLst>
              </a:tr>
              <a:tr h="269337">
                <a:tc vMerge="1">
                  <a:txBody>
                    <a:bodyPr/>
                    <a:lstStyle/>
                    <a:p>
                      <a:endParaRPr lang="en-AU"/>
                    </a:p>
                  </a:txBody>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610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30.5</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66.0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770978094"/>
                  </a:ext>
                </a:extLst>
              </a:tr>
              <a:tr h="269337">
                <a:tc vMerge="1">
                  <a:txBody>
                    <a:bodyPr/>
                    <a:lstStyle/>
                    <a:p>
                      <a:endParaRPr lang="en-AU"/>
                    </a:p>
                  </a:txBody>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Moderate</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428</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21.4</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21.4</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87.4</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11252995"/>
                  </a:ext>
                </a:extLst>
              </a:tr>
              <a:tr h="269337">
                <a:tc vMerge="1">
                  <a:txBody>
                    <a:bodyPr/>
                    <a:lstStyle/>
                    <a:p>
                      <a:endParaRPr lang="en-AU"/>
                    </a:p>
                  </a:txBody>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High</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252</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12.6</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12.6</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284859737"/>
                  </a:ext>
                </a:extLst>
              </a:tr>
              <a:tr h="274882">
                <a:tc vMerge="1">
                  <a:txBody>
                    <a:bodyPr/>
                    <a:lstStyle/>
                    <a:p>
                      <a:endParaRPr lang="en-AU"/>
                    </a:p>
                  </a:txBody>
                  <a:tcPr/>
                </a:tc>
                <a:tc>
                  <a:txBody>
                    <a:bodyPr/>
                    <a:lstStyle/>
                    <a:p>
                      <a:pPr marL="38100" marR="38100">
                        <a:lnSpc>
                          <a:spcPts val="1600"/>
                        </a:lnSpc>
                        <a:spcAft>
                          <a:spcPts val="0"/>
                        </a:spcAft>
                      </a:pPr>
                      <a:r>
                        <a:rPr lang="en-AU" sz="1600" b="1">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Total</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030566988"/>
                  </a:ext>
                </a:extLst>
              </a:tr>
            </a:tbl>
          </a:graphicData>
        </a:graphic>
      </p:graphicFrame>
      <p:sp>
        <p:nvSpPr>
          <p:cNvPr id="5" name="Slide Number Placeholder 4">
            <a:extLst>
              <a:ext uri="{FF2B5EF4-FFF2-40B4-BE49-F238E27FC236}">
                <a16:creationId xmlns:a16="http://schemas.microsoft.com/office/drawing/2014/main" id="{806201AE-D40A-4D47-9EE9-790BFADA53A2}"/>
              </a:ext>
            </a:extLst>
          </p:cNvPr>
          <p:cNvSpPr>
            <a:spLocks noGrp="1"/>
          </p:cNvSpPr>
          <p:nvPr>
            <p:ph type="sldNum" sz="quarter" idx="11"/>
          </p:nvPr>
        </p:nvSpPr>
        <p:spPr>
          <a:xfrm>
            <a:off x="26338" y="6470843"/>
            <a:ext cx="2057400" cy="365125"/>
          </a:xfrm>
        </p:spPr>
        <p:txBody>
          <a:bodyPr/>
          <a:lstStyle/>
          <a:p>
            <a:pPr algn="l"/>
            <a:fld id="{5364DB99-64BC-DB4A-AD53-785AA9A01BB3}" type="slidenum">
              <a:rPr lang="en-US" smtClean="0"/>
              <a:pPr algn="l"/>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44624"/>
            <a:ext cx="8229600" cy="562074"/>
          </a:xfrm>
        </p:spPr>
        <p:txBody>
          <a:bodyPr>
            <a:noAutofit/>
          </a:bodyPr>
          <a:lstStyle/>
          <a:p>
            <a:pPr algn="ctr"/>
            <a:r>
              <a:rPr lang="en-AU" sz="3600" dirty="0">
                <a:solidFill>
                  <a:schemeClr val="tx2"/>
                </a:solidFill>
              </a:rPr>
              <a:t>Revision of Week 1</a:t>
            </a:r>
          </a:p>
        </p:txBody>
      </p:sp>
      <p:sp>
        <p:nvSpPr>
          <p:cNvPr id="3" name="Content Placeholder 2"/>
          <p:cNvSpPr>
            <a:spLocks noGrp="1"/>
          </p:cNvSpPr>
          <p:nvPr>
            <p:ph idx="1"/>
          </p:nvPr>
        </p:nvSpPr>
        <p:spPr>
          <a:xfrm>
            <a:off x="457200" y="606698"/>
            <a:ext cx="8229600" cy="4982542"/>
          </a:xfrm>
          <a:solidFill>
            <a:schemeClr val="bg1"/>
          </a:solidFill>
        </p:spPr>
        <p:txBody>
          <a:bodyPr>
            <a:normAutofit/>
          </a:bodyPr>
          <a:lstStyle/>
          <a:p>
            <a:pPr marL="457200" lvl="1" indent="0">
              <a:buNone/>
            </a:pPr>
            <a:r>
              <a:rPr lang="en-AU" i="1" dirty="0"/>
              <a:t>Thinking critically  </a:t>
            </a:r>
            <a:r>
              <a:rPr lang="en-AU" dirty="0"/>
              <a:t>about statistics:</a:t>
            </a:r>
          </a:p>
          <a:p>
            <a:pPr lvl="1"/>
            <a:endParaRPr lang="en-AU" sz="1300" b="1" dirty="0"/>
          </a:p>
          <a:p>
            <a:pPr marL="457200" lvl="1" indent="0">
              <a:buNone/>
            </a:pPr>
            <a:r>
              <a:rPr lang="en-AU" sz="2200" b="1" dirty="0"/>
              <a:t>Bias</a:t>
            </a:r>
            <a:r>
              <a:rPr lang="en-AU" sz="2200" dirty="0"/>
              <a:t>: [selection bias / information bias]</a:t>
            </a:r>
          </a:p>
          <a:p>
            <a:pPr lvl="2"/>
            <a:r>
              <a:rPr lang="en-AU" sz="1900" dirty="0"/>
              <a:t>Need to </a:t>
            </a:r>
            <a:r>
              <a:rPr lang="en-AU" sz="1900" b="1" i="1" dirty="0"/>
              <a:t>AVOID</a:t>
            </a:r>
            <a:r>
              <a:rPr lang="en-AU" sz="1900" dirty="0"/>
              <a:t>  bias – otherwise our findings cannot be inferred to the population</a:t>
            </a:r>
          </a:p>
          <a:p>
            <a:pPr lvl="2">
              <a:buNone/>
            </a:pPr>
            <a:endParaRPr lang="en-AU" sz="1200" dirty="0"/>
          </a:p>
          <a:p>
            <a:pPr marL="457200" lvl="1" indent="0">
              <a:buNone/>
            </a:pPr>
            <a:r>
              <a:rPr lang="en-AU" sz="2200" b="1" i="1" dirty="0"/>
              <a:t>To avoid bias </a:t>
            </a:r>
            <a:r>
              <a:rPr lang="en-AU" sz="2200" dirty="0"/>
              <a:t>– </a:t>
            </a:r>
            <a:r>
              <a:rPr lang="en-AU" sz="2200" i="1" dirty="0"/>
              <a:t>think critically </a:t>
            </a:r>
            <a:r>
              <a:rPr lang="en-AU" sz="2200" dirty="0"/>
              <a:t>about:</a:t>
            </a:r>
          </a:p>
          <a:p>
            <a:pPr lvl="2"/>
            <a:r>
              <a:rPr lang="en-AU" sz="1900" dirty="0"/>
              <a:t>How was our sample selected?</a:t>
            </a:r>
          </a:p>
          <a:p>
            <a:pPr marL="1646238" lvl="4"/>
            <a:r>
              <a:rPr lang="en-AU" sz="1900" dirty="0"/>
              <a:t>Use random sampling where possible</a:t>
            </a:r>
          </a:p>
          <a:p>
            <a:pPr lvl="2"/>
            <a:r>
              <a:rPr lang="en-AU" sz="1900" dirty="0"/>
              <a:t>How were our questions asked?</a:t>
            </a:r>
          </a:p>
          <a:p>
            <a:pPr marL="1692275" lvl="4"/>
            <a:r>
              <a:rPr lang="en-AU" sz="1900" dirty="0"/>
              <a:t>Avoid emotional language / leading questions</a:t>
            </a:r>
          </a:p>
          <a:p>
            <a:pPr lvl="2"/>
            <a:r>
              <a:rPr lang="en-AU" sz="1900" dirty="0"/>
              <a:t>Who sponsored / conducted the study?</a:t>
            </a:r>
          </a:p>
          <a:p>
            <a:pPr marL="1692275" lvl="4"/>
            <a:r>
              <a:rPr lang="en-AU" sz="1900" dirty="0"/>
              <a:t>Is the source reliable / credible?</a:t>
            </a:r>
          </a:p>
          <a:p>
            <a:pPr lvl="1"/>
            <a:endParaRPr lang="en-AU" sz="1600" dirty="0"/>
          </a:p>
        </p:txBody>
      </p:sp>
      <p:sp>
        <p:nvSpPr>
          <p:cNvPr id="4" name="Slide Number Placeholder 3">
            <a:extLst>
              <a:ext uri="{FF2B5EF4-FFF2-40B4-BE49-F238E27FC236}">
                <a16:creationId xmlns:a16="http://schemas.microsoft.com/office/drawing/2014/main" id="{F5C6740F-7434-FC4A-902F-062EBD8AB2CC}"/>
              </a:ext>
            </a:extLst>
          </p:cNvPr>
          <p:cNvSpPr>
            <a:spLocks noGrp="1"/>
          </p:cNvSpPr>
          <p:nvPr>
            <p:ph type="sldNum" sz="quarter" idx="11"/>
          </p:nvPr>
        </p:nvSpPr>
        <p:spPr/>
        <p:txBody>
          <a:bodyPr/>
          <a:lstStyle/>
          <a:p>
            <a:fld id="{5364DB99-64BC-DB4A-AD53-785AA9A01BB3}" type="slidenum">
              <a:rPr lang="en-US" smtClean="0"/>
              <a:t>6</a:t>
            </a:fld>
            <a:endParaRPr lang="en-US"/>
          </a:p>
        </p:txBody>
      </p:sp>
    </p:spTree>
    <p:extLst>
      <p:ext uri="{BB962C8B-B14F-4D97-AF65-F5344CB8AC3E}">
        <p14:creationId xmlns:p14="http://schemas.microsoft.com/office/powerpoint/2010/main" val="1463034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624"/>
            <a:ext cx="9144000" cy="754487"/>
          </a:xfrm>
        </p:spPr>
        <p:txBody>
          <a:bodyPr>
            <a:normAutofit fontScale="90000"/>
          </a:bodyPr>
          <a:lstStyle/>
          <a:p>
            <a:pPr algn="ctr"/>
            <a:r>
              <a:rPr lang="en-AU" dirty="0"/>
              <a:t>Which Analysis? Which Procedure?</a:t>
            </a:r>
          </a:p>
        </p:txBody>
      </p:sp>
      <p:sp>
        <p:nvSpPr>
          <p:cNvPr id="7" name="TextBox 6"/>
          <p:cNvSpPr txBox="1"/>
          <p:nvPr/>
        </p:nvSpPr>
        <p:spPr>
          <a:xfrm>
            <a:off x="1243942" y="5371872"/>
            <a:ext cx="2623668" cy="830997"/>
          </a:xfrm>
          <a:prstGeom prst="rect">
            <a:avLst/>
          </a:prstGeom>
          <a:solidFill>
            <a:schemeClr val="bg1"/>
          </a:solidFill>
        </p:spPr>
        <p:txBody>
          <a:bodyPr wrap="square" rtlCol="0">
            <a:spAutoFit/>
          </a:bodyPr>
          <a:lstStyle/>
          <a:p>
            <a:r>
              <a:rPr lang="en-AU" sz="2800" dirty="0">
                <a:solidFill>
                  <a:schemeClr val="tx2"/>
                </a:solidFill>
              </a:rPr>
              <a:t>Bar Chart	</a:t>
            </a:r>
          </a:p>
          <a:p>
            <a:r>
              <a:rPr lang="en-AU" sz="2000" b="1" i="1" dirty="0">
                <a:solidFill>
                  <a:schemeClr val="tx2"/>
                </a:solidFill>
              </a:rPr>
              <a:t>Frequencies</a:t>
            </a:r>
            <a:r>
              <a:rPr lang="en-AU" sz="2000" dirty="0">
                <a:solidFill>
                  <a:schemeClr val="tx2"/>
                </a:solidFill>
              </a:rPr>
              <a:t> Procedure</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57282"/>
            <a:ext cx="4608512" cy="3871918"/>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484785"/>
            <a:ext cx="4283968" cy="3744415"/>
          </a:xfrm>
          <a:prstGeom prst="rect">
            <a:avLst/>
          </a:prstGeom>
          <a:noFill/>
          <a:ln>
            <a:noFill/>
          </a:ln>
        </p:spPr>
      </p:pic>
      <p:sp>
        <p:nvSpPr>
          <p:cNvPr id="3" name="Slide Number Placeholder 2">
            <a:extLst>
              <a:ext uri="{FF2B5EF4-FFF2-40B4-BE49-F238E27FC236}">
                <a16:creationId xmlns:a16="http://schemas.microsoft.com/office/drawing/2014/main" id="{8057E855-D5B5-5F40-BCC5-3BE8DE9A9943}"/>
              </a:ext>
            </a:extLst>
          </p:cNvPr>
          <p:cNvSpPr>
            <a:spLocks noGrp="1"/>
          </p:cNvSpPr>
          <p:nvPr>
            <p:ph type="sldNum" sz="quarter" idx="11"/>
          </p:nvPr>
        </p:nvSpPr>
        <p:spPr/>
        <p:txBody>
          <a:bodyPr/>
          <a:lstStyle/>
          <a:p>
            <a:fld id="{5364DB99-64BC-DB4A-AD53-785AA9A01BB3}" type="slidenum">
              <a:rPr lang="en-US" smtClean="0"/>
              <a:t>60</a:t>
            </a:fld>
            <a:endParaRPr lang="en-US"/>
          </a:p>
        </p:txBody>
      </p:sp>
      <p:sp>
        <p:nvSpPr>
          <p:cNvPr id="9" name="TextBox 8">
            <a:extLst>
              <a:ext uri="{FF2B5EF4-FFF2-40B4-BE49-F238E27FC236}">
                <a16:creationId xmlns:a16="http://schemas.microsoft.com/office/drawing/2014/main" id="{006B13DE-FCEB-844C-B797-2E312828FB66}"/>
              </a:ext>
            </a:extLst>
          </p:cNvPr>
          <p:cNvSpPr txBox="1"/>
          <p:nvPr/>
        </p:nvSpPr>
        <p:spPr>
          <a:xfrm>
            <a:off x="5305822" y="5373272"/>
            <a:ext cx="2304256" cy="830997"/>
          </a:xfrm>
          <a:prstGeom prst="rect">
            <a:avLst/>
          </a:prstGeom>
          <a:solidFill>
            <a:schemeClr val="bg1"/>
          </a:solidFill>
        </p:spPr>
        <p:txBody>
          <a:bodyPr wrap="square" rtlCol="0">
            <a:spAutoFit/>
          </a:bodyPr>
          <a:lstStyle/>
          <a:p>
            <a:r>
              <a:rPr lang="en-AU" sz="2800" dirty="0">
                <a:solidFill>
                  <a:schemeClr val="tx2"/>
                </a:solidFill>
              </a:rPr>
              <a:t>Histogram</a:t>
            </a:r>
          </a:p>
          <a:p>
            <a:r>
              <a:rPr lang="en-AU" sz="2000" b="1" i="1" dirty="0">
                <a:solidFill>
                  <a:schemeClr val="tx2"/>
                </a:solidFill>
              </a:rPr>
              <a:t>Explore</a:t>
            </a:r>
            <a:r>
              <a:rPr lang="en-AU" sz="2000" dirty="0">
                <a:solidFill>
                  <a:schemeClr val="tx2"/>
                </a:solidFill>
              </a:rPr>
              <a:t> Procedure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D57162-09A1-279C-E9AF-B3FC5B6557AA}"/>
              </a:ext>
            </a:extLst>
          </p:cNvPr>
          <p:cNvSpPr txBox="1"/>
          <p:nvPr/>
        </p:nvSpPr>
        <p:spPr>
          <a:xfrm>
            <a:off x="395536" y="1124744"/>
            <a:ext cx="8640960" cy="3508653"/>
          </a:xfrm>
          <a:prstGeom prst="rect">
            <a:avLst/>
          </a:prstGeom>
          <a:solidFill>
            <a:schemeClr val="bg1"/>
          </a:solidFill>
        </p:spPr>
        <p:txBody>
          <a:bodyPr wrap="square">
            <a:spAutoFit/>
          </a:bodyPr>
          <a:lstStyle/>
          <a:p>
            <a:pPr algn="l"/>
            <a:r>
              <a:rPr lang="en-AU" sz="2400" b="1" i="0" dirty="0">
                <a:solidFill>
                  <a:srgbClr val="000000"/>
                </a:solidFill>
                <a:effectLst/>
                <a:highlight>
                  <a:srgbClr val="FFFFFF"/>
                </a:highlight>
                <a:latin typeface="Lato Extended"/>
              </a:rPr>
              <a:t>Learning Outcomes</a:t>
            </a:r>
          </a:p>
          <a:p>
            <a:pPr algn="l"/>
            <a:endParaRPr lang="en-AU" b="0" i="0" dirty="0">
              <a:solidFill>
                <a:srgbClr val="000000"/>
              </a:solidFill>
              <a:effectLst/>
              <a:highlight>
                <a:srgbClr val="FFFFFF"/>
              </a:highlight>
              <a:latin typeface="Lato Extended"/>
            </a:endParaRPr>
          </a:p>
          <a:p>
            <a:pPr algn="l"/>
            <a:r>
              <a:rPr lang="en-AU" b="0" i="0" dirty="0">
                <a:solidFill>
                  <a:srgbClr val="000000"/>
                </a:solidFill>
                <a:effectLst/>
                <a:highlight>
                  <a:srgbClr val="FFFFFF"/>
                </a:highlight>
                <a:latin typeface="Lato Extended"/>
              </a:rPr>
              <a:t>Each week there will be intended </a:t>
            </a:r>
            <a:r>
              <a:rPr lang="en-AU" b="1" i="0" dirty="0">
                <a:solidFill>
                  <a:srgbClr val="000000"/>
                </a:solidFill>
                <a:effectLst/>
                <a:highlight>
                  <a:srgbClr val="FFFFFF"/>
                </a:highlight>
                <a:latin typeface="Lato Extended"/>
              </a:rPr>
              <a:t>Learning Outcomes</a:t>
            </a:r>
            <a:r>
              <a:rPr lang="en-AU" b="0" i="0" dirty="0">
                <a:solidFill>
                  <a:srgbClr val="000000"/>
                </a:solidFill>
                <a:effectLst/>
                <a:highlight>
                  <a:srgbClr val="FFFFFF"/>
                </a:highlight>
                <a:latin typeface="Lato Extended"/>
              </a:rPr>
              <a:t>. By the end this week make sure you:</a:t>
            </a:r>
          </a:p>
          <a:p>
            <a:pPr algn="l"/>
            <a:endParaRPr lang="en-AU" b="0" i="0" dirty="0">
              <a:solidFill>
                <a:srgbClr val="000000"/>
              </a:solidFill>
              <a:effectLst/>
              <a:highlight>
                <a:srgbClr val="FFFFFF"/>
              </a:highlight>
              <a:latin typeface="Lato Extended"/>
            </a:endParaRPr>
          </a:p>
          <a:p>
            <a:pPr marL="342900" indent="-342900" algn="l">
              <a:buFont typeface="Arial" panose="020B0604020202020204" pitchFamily="34" charset="0"/>
              <a:buChar char="•"/>
            </a:pPr>
            <a:r>
              <a:rPr lang="en-AU" sz="1800" dirty="0">
                <a:solidFill>
                  <a:srgbClr val="000000"/>
                </a:solidFill>
                <a:latin typeface="Open Sans"/>
                <a:cs typeface="Open Sans"/>
              </a:rPr>
              <a:t>understand how proportions and percentages are calculated</a:t>
            </a:r>
          </a:p>
          <a:p>
            <a:pPr marL="342900" indent="-342900" algn="l">
              <a:buFont typeface="Arial" panose="020B0604020202020204" pitchFamily="34" charset="0"/>
              <a:buChar char="•"/>
            </a:pPr>
            <a:r>
              <a:rPr lang="en-AU" sz="1800" dirty="0">
                <a:solidFill>
                  <a:srgbClr val="000000"/>
                </a:solidFill>
                <a:latin typeface="Open Sans"/>
                <a:cs typeface="Open Sans"/>
              </a:rPr>
              <a:t>understand how central tendency is measured and calculated</a:t>
            </a:r>
          </a:p>
          <a:p>
            <a:pPr marL="342900" indent="-342900" algn="l">
              <a:buFont typeface="Arial" panose="020B0604020202020204" pitchFamily="34" charset="0"/>
              <a:buChar char="•"/>
            </a:pPr>
            <a:r>
              <a:rPr lang="en-AU" sz="1800" dirty="0">
                <a:solidFill>
                  <a:srgbClr val="000000"/>
                </a:solidFill>
                <a:latin typeface="Open Sans"/>
                <a:cs typeface="Open Sans"/>
              </a:rPr>
              <a:t>understand how to describe and summarise a categorical and metric variable</a:t>
            </a:r>
          </a:p>
          <a:p>
            <a:pPr marL="342900" indent="-342900" algn="l">
              <a:buFont typeface="Arial" panose="020B0604020202020204" pitchFamily="34" charset="0"/>
              <a:buChar char="•"/>
            </a:pPr>
            <a:endParaRPr lang="en-AU" sz="1800" dirty="0">
              <a:solidFill>
                <a:srgbClr val="000000"/>
              </a:solidFill>
              <a:latin typeface="Open Sans"/>
              <a:cs typeface="Open Sans"/>
            </a:endParaRPr>
          </a:p>
          <a:p>
            <a:pPr marL="342900" indent="-342900" algn="l">
              <a:buFont typeface="Arial" panose="020B0604020202020204" pitchFamily="34" charset="0"/>
              <a:buChar char="•"/>
            </a:pPr>
            <a:r>
              <a:rPr lang="en-AU" sz="1800" dirty="0">
                <a:solidFill>
                  <a:srgbClr val="000000"/>
                </a:solidFill>
                <a:latin typeface="Open Sans"/>
                <a:cs typeface="Open Sans"/>
              </a:rPr>
              <a:t>can identify a categorical and metric variable in SPSS</a:t>
            </a:r>
          </a:p>
          <a:p>
            <a:pPr marL="342900" indent="-342900" algn="l">
              <a:buFont typeface="Arial" panose="020B0604020202020204" pitchFamily="34" charset="0"/>
              <a:buChar char="•"/>
            </a:pPr>
            <a:r>
              <a:rPr lang="en-AU" sz="1800" dirty="0">
                <a:solidFill>
                  <a:srgbClr val="000000"/>
                </a:solidFill>
                <a:latin typeface="Open Sans"/>
                <a:cs typeface="Open Sans"/>
              </a:rPr>
              <a:t>can produce and interpret output for categorial and metric variables in SPSS</a:t>
            </a:r>
          </a:p>
        </p:txBody>
      </p:sp>
      <p:sp>
        <p:nvSpPr>
          <p:cNvPr id="7" name="TextBox 6">
            <a:extLst>
              <a:ext uri="{FF2B5EF4-FFF2-40B4-BE49-F238E27FC236}">
                <a16:creationId xmlns:a16="http://schemas.microsoft.com/office/drawing/2014/main" id="{60F5D849-7C4A-8847-1FC4-9FF27912C9B1}"/>
              </a:ext>
            </a:extLst>
          </p:cNvPr>
          <p:cNvSpPr txBox="1"/>
          <p:nvPr/>
        </p:nvSpPr>
        <p:spPr>
          <a:xfrm>
            <a:off x="395536" y="294322"/>
            <a:ext cx="3456384" cy="707886"/>
          </a:xfrm>
          <a:prstGeom prst="rect">
            <a:avLst/>
          </a:prstGeom>
          <a:solidFill>
            <a:schemeClr val="bg1"/>
          </a:solidFill>
        </p:spPr>
        <p:txBody>
          <a:bodyPr wrap="square">
            <a:spAutoFit/>
          </a:bodyPr>
          <a:lstStyle/>
          <a:p>
            <a:r>
              <a:rPr lang="en-AU" sz="4000" b="1" i="0" dirty="0">
                <a:solidFill>
                  <a:srgbClr val="000000"/>
                </a:solidFill>
                <a:effectLst/>
                <a:highlight>
                  <a:srgbClr val="FFFFFF"/>
                </a:highlight>
                <a:latin typeface="Lato Extended"/>
              </a:rPr>
              <a:t>Now What?</a:t>
            </a:r>
            <a:endParaRPr lang="en-US" sz="4000" dirty="0"/>
          </a:p>
        </p:txBody>
      </p:sp>
      <p:sp>
        <p:nvSpPr>
          <p:cNvPr id="8" name="TextBox 7">
            <a:extLst>
              <a:ext uri="{FF2B5EF4-FFF2-40B4-BE49-F238E27FC236}">
                <a16:creationId xmlns:a16="http://schemas.microsoft.com/office/drawing/2014/main" id="{8209ED89-D4BA-84A3-9D34-689CA4889511}"/>
              </a:ext>
            </a:extLst>
          </p:cNvPr>
          <p:cNvSpPr txBox="1"/>
          <p:nvPr/>
        </p:nvSpPr>
        <p:spPr>
          <a:xfrm>
            <a:off x="407261" y="5309931"/>
            <a:ext cx="4812812" cy="523220"/>
          </a:xfrm>
          <a:prstGeom prst="rect">
            <a:avLst/>
          </a:prstGeom>
          <a:solidFill>
            <a:schemeClr val="bg1"/>
          </a:solidFill>
        </p:spPr>
        <p:txBody>
          <a:bodyPr wrap="square">
            <a:spAutoFit/>
          </a:bodyPr>
          <a:lstStyle/>
          <a:p>
            <a:r>
              <a:rPr lang="en-AU" sz="2800" b="1" i="0" dirty="0">
                <a:solidFill>
                  <a:srgbClr val="000000"/>
                </a:solidFill>
                <a:effectLst/>
                <a:highlight>
                  <a:srgbClr val="FFFFFF"/>
                </a:highlight>
                <a:latin typeface="Lato Extended"/>
              </a:rPr>
              <a:t>Attend the Weekly Tutorial</a:t>
            </a:r>
            <a:endParaRPr lang="en-US" sz="2800" dirty="0"/>
          </a:p>
        </p:txBody>
      </p:sp>
    </p:spTree>
    <p:extLst>
      <p:ext uri="{BB962C8B-B14F-4D97-AF65-F5344CB8AC3E}">
        <p14:creationId xmlns:p14="http://schemas.microsoft.com/office/powerpoint/2010/main" val="833799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at and a dog sleeping on a couch&#10;&#10;Description automatically generated with medium confidence">
            <a:extLst>
              <a:ext uri="{FF2B5EF4-FFF2-40B4-BE49-F238E27FC236}">
                <a16:creationId xmlns:a16="http://schemas.microsoft.com/office/drawing/2014/main" id="{E47415F5-6194-7FD7-E948-F1F4301F1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
        <p:nvSpPr>
          <p:cNvPr id="4" name="TextBox 3">
            <a:extLst>
              <a:ext uri="{FF2B5EF4-FFF2-40B4-BE49-F238E27FC236}">
                <a16:creationId xmlns:a16="http://schemas.microsoft.com/office/drawing/2014/main" id="{27D182C8-8611-9F44-FC62-DEF60D7D734D}"/>
              </a:ext>
            </a:extLst>
          </p:cNvPr>
          <p:cNvSpPr txBox="1"/>
          <p:nvPr/>
        </p:nvSpPr>
        <p:spPr>
          <a:xfrm>
            <a:off x="2018665" y="6119336"/>
            <a:ext cx="3435171" cy="738664"/>
          </a:xfrm>
          <a:prstGeom prst="rect">
            <a:avLst/>
          </a:prstGeom>
          <a:noFill/>
        </p:spPr>
        <p:txBody>
          <a:bodyPr wrap="none" rtlCol="0">
            <a:spAutoFit/>
          </a:bodyPr>
          <a:lstStyle/>
          <a:p>
            <a:r>
              <a:rPr lang="en-US" sz="2400" dirty="0">
                <a:solidFill>
                  <a:schemeClr val="bg1"/>
                </a:solidFill>
              </a:rPr>
              <a:t>Bombay, Tambo &amp; Tabitha</a:t>
            </a:r>
            <a:br>
              <a:rPr lang="en-US" sz="2400" dirty="0">
                <a:solidFill>
                  <a:schemeClr val="bg1"/>
                </a:solidFill>
              </a:rPr>
            </a:br>
            <a:r>
              <a:rPr lang="en-US" dirty="0">
                <a:solidFill>
                  <a:schemeClr val="bg1"/>
                </a:solidFill>
              </a:rPr>
              <a:t>March 17 2022</a:t>
            </a:r>
          </a:p>
        </p:txBody>
      </p:sp>
    </p:spTree>
    <p:extLst>
      <p:ext uri="{BB962C8B-B14F-4D97-AF65-F5344CB8AC3E}">
        <p14:creationId xmlns:p14="http://schemas.microsoft.com/office/powerpoint/2010/main" val="98880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44624"/>
            <a:ext cx="8229600" cy="562074"/>
          </a:xfrm>
        </p:spPr>
        <p:txBody>
          <a:bodyPr>
            <a:noAutofit/>
          </a:bodyPr>
          <a:lstStyle/>
          <a:p>
            <a:pPr algn="ctr"/>
            <a:r>
              <a:rPr lang="en-AU" sz="3600" dirty="0">
                <a:solidFill>
                  <a:schemeClr val="tx2"/>
                </a:solidFill>
              </a:rPr>
              <a:t>Revision of Week 1</a:t>
            </a:r>
          </a:p>
        </p:txBody>
      </p:sp>
      <p:sp>
        <p:nvSpPr>
          <p:cNvPr id="3" name="Content Placeholder 2"/>
          <p:cNvSpPr>
            <a:spLocks noGrp="1"/>
          </p:cNvSpPr>
          <p:nvPr>
            <p:ph idx="1"/>
          </p:nvPr>
        </p:nvSpPr>
        <p:spPr>
          <a:xfrm>
            <a:off x="539552" y="930734"/>
            <a:ext cx="6000750" cy="662062"/>
          </a:xfrm>
          <a:solidFill>
            <a:schemeClr val="bg1"/>
          </a:solidFill>
        </p:spPr>
        <p:txBody>
          <a:bodyPr>
            <a:normAutofit/>
          </a:bodyPr>
          <a:lstStyle/>
          <a:p>
            <a:pPr marL="90488" lvl="1" indent="0">
              <a:buNone/>
            </a:pPr>
            <a:r>
              <a:rPr lang="en-AU" i="1" dirty="0"/>
              <a:t>Thinking critically  </a:t>
            </a:r>
            <a:r>
              <a:rPr lang="en-AU" dirty="0"/>
              <a:t>about statistics:</a:t>
            </a:r>
          </a:p>
          <a:p>
            <a:pPr lvl="1"/>
            <a:endParaRPr lang="en-AU" sz="1300" b="1" dirty="0"/>
          </a:p>
          <a:p>
            <a:pPr lvl="1"/>
            <a:endParaRPr lang="en-AU" sz="1600" dirty="0"/>
          </a:p>
        </p:txBody>
      </p:sp>
      <p:pic>
        <p:nvPicPr>
          <p:cNvPr id="2" name="Picture 1"/>
          <p:cNvPicPr>
            <a:picLocks noChangeAspect="1"/>
          </p:cNvPicPr>
          <p:nvPr/>
        </p:nvPicPr>
        <p:blipFill>
          <a:blip r:embed="rId3"/>
          <a:stretch>
            <a:fillRect/>
          </a:stretch>
        </p:blipFill>
        <p:spPr>
          <a:xfrm>
            <a:off x="457200" y="1916832"/>
            <a:ext cx="8229599" cy="3384376"/>
          </a:xfrm>
          <a:prstGeom prst="rect">
            <a:avLst/>
          </a:prstGeom>
        </p:spPr>
      </p:pic>
      <p:sp>
        <p:nvSpPr>
          <p:cNvPr id="5" name="Slide Number Placeholder 4">
            <a:extLst>
              <a:ext uri="{FF2B5EF4-FFF2-40B4-BE49-F238E27FC236}">
                <a16:creationId xmlns:a16="http://schemas.microsoft.com/office/drawing/2014/main" id="{4276A2C5-BA97-0C48-9921-AA08A03ABD35}"/>
              </a:ext>
            </a:extLst>
          </p:cNvPr>
          <p:cNvSpPr>
            <a:spLocks noGrp="1"/>
          </p:cNvSpPr>
          <p:nvPr>
            <p:ph type="sldNum" sz="quarter" idx="11"/>
          </p:nvPr>
        </p:nvSpPr>
        <p:spPr/>
        <p:txBody>
          <a:bodyPr/>
          <a:lstStyle/>
          <a:p>
            <a:fld id="{5364DB99-64BC-DB4A-AD53-785AA9A01BB3}" type="slidenum">
              <a:rPr lang="en-US" smtClean="0"/>
              <a:t>7</a:t>
            </a:fld>
            <a:endParaRPr lang="en-US"/>
          </a:p>
        </p:txBody>
      </p:sp>
    </p:spTree>
    <p:extLst>
      <p:ext uri="{BB962C8B-B14F-4D97-AF65-F5344CB8AC3E}">
        <p14:creationId xmlns:p14="http://schemas.microsoft.com/office/powerpoint/2010/main" val="4031522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129"/>
            <a:ext cx="8229600" cy="562074"/>
          </a:xfrm>
        </p:spPr>
        <p:txBody>
          <a:bodyPr>
            <a:noAutofit/>
          </a:bodyPr>
          <a:lstStyle/>
          <a:p>
            <a:pPr algn="ctr"/>
            <a:r>
              <a:rPr lang="en-AU" sz="3600" dirty="0">
                <a:solidFill>
                  <a:schemeClr val="tx2"/>
                </a:solidFill>
              </a:rPr>
              <a:t>Revision of Week 1</a:t>
            </a:r>
          </a:p>
        </p:txBody>
      </p:sp>
      <p:sp>
        <p:nvSpPr>
          <p:cNvPr id="3" name="Content Placeholder 2"/>
          <p:cNvSpPr>
            <a:spLocks noGrp="1"/>
          </p:cNvSpPr>
          <p:nvPr>
            <p:ph idx="1"/>
          </p:nvPr>
        </p:nvSpPr>
        <p:spPr>
          <a:xfrm>
            <a:off x="287524" y="980728"/>
            <a:ext cx="8568952" cy="4392488"/>
          </a:xfrm>
          <a:solidFill>
            <a:schemeClr val="bg1"/>
          </a:solidFill>
        </p:spPr>
        <p:txBody>
          <a:bodyPr>
            <a:normAutofit/>
          </a:bodyPr>
          <a:lstStyle/>
          <a:p>
            <a:pPr marL="0" indent="0">
              <a:buNone/>
            </a:pPr>
            <a:r>
              <a:rPr lang="en-AU" sz="2600" b="1" i="1" dirty="0"/>
              <a:t>IF</a:t>
            </a:r>
            <a:r>
              <a:rPr lang="en-AU" sz="2600" dirty="0"/>
              <a:t>  the sample has been selected in an unbiased way, </a:t>
            </a:r>
            <a:r>
              <a:rPr lang="en-AU" sz="2600" b="1" i="1" dirty="0"/>
              <a:t>AND</a:t>
            </a:r>
            <a:r>
              <a:rPr lang="en-AU" sz="2600" dirty="0"/>
              <a:t>  the measurements / questions are unbiased, </a:t>
            </a:r>
            <a:r>
              <a:rPr lang="en-AU" sz="2600" b="1" i="1" dirty="0"/>
              <a:t>THEN</a:t>
            </a:r>
            <a:r>
              <a:rPr lang="en-AU" sz="2600" dirty="0"/>
              <a:t>  we can use our sample to tell us something about a population.</a:t>
            </a:r>
          </a:p>
          <a:p>
            <a:endParaRPr lang="en-AU" sz="1200" dirty="0"/>
          </a:p>
          <a:p>
            <a:pPr marL="0" indent="0">
              <a:buNone/>
            </a:pPr>
            <a:r>
              <a:rPr lang="en-AU" sz="2600" b="1" i="1" dirty="0"/>
              <a:t>IF</a:t>
            </a:r>
            <a:r>
              <a:rPr lang="en-AU" sz="2600" dirty="0"/>
              <a:t>  either the sample selection or the measurements are biased </a:t>
            </a:r>
            <a:r>
              <a:rPr lang="en-AU" sz="2600" b="1" i="1" dirty="0"/>
              <a:t>THEN</a:t>
            </a:r>
            <a:r>
              <a:rPr lang="en-AU" sz="2600" dirty="0"/>
              <a:t>  the sample doesn’t tell us ANYTHING meaningful about a population.</a:t>
            </a:r>
          </a:p>
          <a:p>
            <a:pPr marL="457200" lvl="1" indent="0">
              <a:buNone/>
            </a:pPr>
            <a:endParaRPr lang="en-AU" sz="1200" dirty="0"/>
          </a:p>
          <a:p>
            <a:pPr marL="9525" lvl="1" indent="0">
              <a:buNone/>
            </a:pPr>
            <a:r>
              <a:rPr lang="en-AU" dirty="0"/>
              <a:t>An unbiased sample could be used to tell us something about a </a:t>
            </a:r>
            <a:r>
              <a:rPr lang="en-AU" b="1" dirty="0">
                <a:solidFill>
                  <a:srgbClr val="FF0000"/>
                </a:solidFill>
              </a:rPr>
              <a:t>different population</a:t>
            </a:r>
            <a:r>
              <a:rPr lang="en-AU" dirty="0"/>
              <a:t>.</a:t>
            </a:r>
            <a:endParaRPr lang="en-AU" sz="1800" dirty="0"/>
          </a:p>
        </p:txBody>
      </p:sp>
      <p:sp>
        <p:nvSpPr>
          <p:cNvPr id="5" name="Slide Number Placeholder 4">
            <a:extLst>
              <a:ext uri="{FF2B5EF4-FFF2-40B4-BE49-F238E27FC236}">
                <a16:creationId xmlns:a16="http://schemas.microsoft.com/office/drawing/2014/main" id="{AB3744C9-38C2-9140-8A5C-83DDA3585669}"/>
              </a:ext>
            </a:extLst>
          </p:cNvPr>
          <p:cNvSpPr>
            <a:spLocks noGrp="1"/>
          </p:cNvSpPr>
          <p:nvPr>
            <p:ph type="sldNum" sz="quarter" idx="11"/>
          </p:nvPr>
        </p:nvSpPr>
        <p:spPr/>
        <p:txBody>
          <a:bodyPr/>
          <a:lstStyle/>
          <a:p>
            <a:fld id="{5364DB99-64BC-DB4A-AD53-785AA9A01BB3}" type="slidenum">
              <a:rPr lang="en-US" smtClean="0"/>
              <a:t>8</a:t>
            </a:fld>
            <a:endParaRPr lang="en-US"/>
          </a:p>
        </p:txBody>
      </p:sp>
    </p:spTree>
    <p:extLst>
      <p:ext uri="{BB962C8B-B14F-4D97-AF65-F5344CB8AC3E}">
        <p14:creationId xmlns:p14="http://schemas.microsoft.com/office/powerpoint/2010/main" val="401820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17F859-40EE-6E51-56E5-C83498FB9ABE}"/>
              </a:ext>
            </a:extLst>
          </p:cNvPr>
          <p:cNvSpPr>
            <a:spLocks noGrp="1"/>
          </p:cNvSpPr>
          <p:nvPr>
            <p:ph type="sldNum" sz="quarter" idx="11"/>
          </p:nvPr>
        </p:nvSpPr>
        <p:spPr/>
        <p:txBody>
          <a:bodyPr/>
          <a:lstStyle/>
          <a:p>
            <a:fld id="{5364DB99-64BC-DB4A-AD53-785AA9A01BB3}" type="slidenum">
              <a:rPr lang="en-US" smtClean="0"/>
              <a:pPr/>
              <a:t>9</a:t>
            </a:fld>
            <a:endParaRPr lang="en-US" dirty="0"/>
          </a:p>
        </p:txBody>
      </p:sp>
      <p:sp>
        <p:nvSpPr>
          <p:cNvPr id="6" name="TextBox 5">
            <a:extLst>
              <a:ext uri="{FF2B5EF4-FFF2-40B4-BE49-F238E27FC236}">
                <a16:creationId xmlns:a16="http://schemas.microsoft.com/office/drawing/2014/main" id="{2D5BDC89-28CE-2FB3-BF99-C753DBC38CF4}"/>
              </a:ext>
            </a:extLst>
          </p:cNvPr>
          <p:cNvSpPr txBox="1"/>
          <p:nvPr/>
        </p:nvSpPr>
        <p:spPr>
          <a:xfrm>
            <a:off x="395536" y="982176"/>
            <a:ext cx="8496944" cy="4585871"/>
          </a:xfrm>
          <a:prstGeom prst="rect">
            <a:avLst/>
          </a:prstGeom>
          <a:solidFill>
            <a:schemeClr val="bg2"/>
          </a:solidFill>
        </p:spPr>
        <p:txBody>
          <a:bodyPr wrap="square">
            <a:spAutoFit/>
          </a:bodyPr>
          <a:lstStyle/>
          <a:p>
            <a:pPr algn="l"/>
            <a:r>
              <a:rPr lang="en-AU" sz="2600" dirty="0">
                <a:solidFill>
                  <a:srgbClr val="000000"/>
                </a:solidFill>
                <a:latin typeface="Open Sans"/>
                <a:cs typeface="Open Sans"/>
              </a:rPr>
              <a:t>By the end this week make sure you:</a:t>
            </a:r>
          </a:p>
          <a:p>
            <a:pPr algn="l"/>
            <a:endParaRPr lang="en-AU" sz="2600" dirty="0">
              <a:solidFill>
                <a:srgbClr val="000000"/>
              </a:solidFill>
              <a:latin typeface="Open Sans"/>
              <a:cs typeface="Open Sans"/>
            </a:endParaRPr>
          </a:p>
          <a:p>
            <a:pPr marL="342900" indent="-342900" algn="l">
              <a:buFont typeface="Arial" panose="020B0604020202020204" pitchFamily="34" charset="0"/>
              <a:buChar char="•"/>
            </a:pPr>
            <a:r>
              <a:rPr lang="en-AU" sz="2400" dirty="0">
                <a:solidFill>
                  <a:srgbClr val="000000"/>
                </a:solidFill>
                <a:latin typeface="Open Sans"/>
                <a:cs typeface="Open Sans"/>
              </a:rPr>
              <a:t>understand how proportions and percentages are calculated</a:t>
            </a:r>
          </a:p>
          <a:p>
            <a:pPr marL="342900" indent="-342900" algn="l">
              <a:buFont typeface="Arial" panose="020B0604020202020204" pitchFamily="34" charset="0"/>
              <a:buChar char="•"/>
            </a:pPr>
            <a:r>
              <a:rPr lang="en-AU" sz="2400" dirty="0">
                <a:solidFill>
                  <a:srgbClr val="000000"/>
                </a:solidFill>
                <a:latin typeface="Open Sans"/>
                <a:cs typeface="Open Sans"/>
              </a:rPr>
              <a:t>understand how central tendency is measured and calculated</a:t>
            </a:r>
          </a:p>
          <a:p>
            <a:pPr marL="342900" indent="-342900" algn="l">
              <a:buFont typeface="Arial" panose="020B0604020202020204" pitchFamily="34" charset="0"/>
              <a:buChar char="•"/>
            </a:pPr>
            <a:r>
              <a:rPr lang="en-AU" sz="2400" dirty="0">
                <a:solidFill>
                  <a:srgbClr val="000000"/>
                </a:solidFill>
                <a:latin typeface="Open Sans"/>
                <a:cs typeface="Open Sans"/>
              </a:rPr>
              <a:t>understand how to describe and summarise a categorical and metric variable</a:t>
            </a:r>
          </a:p>
          <a:p>
            <a:pPr marL="342900" indent="-342900" algn="l">
              <a:buFont typeface="Arial" panose="020B0604020202020204" pitchFamily="34" charset="0"/>
              <a:buChar char="•"/>
            </a:pPr>
            <a:endParaRPr lang="en-AU" sz="2400" dirty="0">
              <a:solidFill>
                <a:srgbClr val="000000"/>
              </a:solidFill>
              <a:latin typeface="Open Sans"/>
              <a:cs typeface="Open Sans"/>
            </a:endParaRPr>
          </a:p>
          <a:p>
            <a:pPr marL="342900" indent="-342900" algn="l">
              <a:buFont typeface="Arial" panose="020B0604020202020204" pitchFamily="34" charset="0"/>
              <a:buChar char="•"/>
            </a:pPr>
            <a:r>
              <a:rPr lang="en-AU" sz="2400" dirty="0">
                <a:solidFill>
                  <a:srgbClr val="000000"/>
                </a:solidFill>
                <a:latin typeface="Open Sans"/>
                <a:cs typeface="Open Sans"/>
              </a:rPr>
              <a:t>can identify a categorical and metric variable in SPSS</a:t>
            </a:r>
          </a:p>
          <a:p>
            <a:pPr marL="342900" indent="-342900" algn="l">
              <a:buFont typeface="Arial" panose="020B0604020202020204" pitchFamily="34" charset="0"/>
              <a:buChar char="•"/>
            </a:pPr>
            <a:r>
              <a:rPr lang="en-AU" sz="2400" dirty="0">
                <a:solidFill>
                  <a:srgbClr val="000000"/>
                </a:solidFill>
                <a:latin typeface="Open Sans"/>
                <a:cs typeface="Open Sans"/>
              </a:rPr>
              <a:t>can produce and interpret output for categorial and metric variables in SPSS</a:t>
            </a:r>
          </a:p>
        </p:txBody>
      </p:sp>
      <p:sp>
        <p:nvSpPr>
          <p:cNvPr id="8" name="TextBox 7">
            <a:extLst>
              <a:ext uri="{FF2B5EF4-FFF2-40B4-BE49-F238E27FC236}">
                <a16:creationId xmlns:a16="http://schemas.microsoft.com/office/drawing/2014/main" id="{2579CB90-3E5A-83CA-8B59-2A150829AD74}"/>
              </a:ext>
            </a:extLst>
          </p:cNvPr>
          <p:cNvSpPr txBox="1"/>
          <p:nvPr/>
        </p:nvSpPr>
        <p:spPr>
          <a:xfrm>
            <a:off x="2123728" y="151790"/>
            <a:ext cx="4896544" cy="646331"/>
          </a:xfrm>
          <a:prstGeom prst="rect">
            <a:avLst/>
          </a:prstGeom>
          <a:noFill/>
        </p:spPr>
        <p:txBody>
          <a:bodyPr wrap="square">
            <a:spAutoFit/>
          </a:bodyPr>
          <a:lstStyle/>
          <a:p>
            <a:pPr algn="ctr" defTabSz="457200">
              <a:spcBef>
                <a:spcPct val="0"/>
              </a:spcBef>
            </a:pPr>
            <a:r>
              <a:rPr lang="en-AU" sz="3600" dirty="0">
                <a:solidFill>
                  <a:schemeClr val="tx2"/>
                </a:solidFill>
                <a:latin typeface="Open Sans"/>
                <a:ea typeface="+mj-ea"/>
                <a:cs typeface="Open Sans"/>
              </a:rPr>
              <a:t>Learning Outcomes</a:t>
            </a:r>
          </a:p>
        </p:txBody>
      </p:sp>
    </p:spTree>
    <p:extLst>
      <p:ext uri="{BB962C8B-B14F-4D97-AF65-F5344CB8AC3E}">
        <p14:creationId xmlns:p14="http://schemas.microsoft.com/office/powerpoint/2010/main" val="1355511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2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Swinburne_Brick_PowerPoint_Template</Template>
  <TotalTime>12271</TotalTime>
  <Words>10529</Words>
  <Application>Microsoft Macintosh PowerPoint</Application>
  <PresentationFormat>On-screen Show (4:3)</PresentationFormat>
  <Paragraphs>1407</Paragraphs>
  <Slides>62</Slides>
  <Notes>51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4" baseType="lpstr">
      <vt:lpstr>Arial</vt:lpstr>
      <vt:lpstr>Calibri</vt:lpstr>
      <vt:lpstr>Cambria Math</vt:lpstr>
      <vt:lpstr>Comic Sans MS</vt:lpstr>
      <vt:lpstr>Lato Extended</vt:lpstr>
      <vt:lpstr>Open Sans</vt:lpstr>
      <vt:lpstr>Symbol</vt:lpstr>
      <vt:lpstr>Times New Roman</vt:lpstr>
      <vt:lpstr>Verdana</vt:lpstr>
      <vt:lpstr>Wingdings</vt:lpstr>
      <vt:lpstr>2_Swinburne_Bricks</vt:lpstr>
      <vt:lpstr>Equation</vt:lpstr>
      <vt:lpstr>Week 2 Lecture </vt:lpstr>
      <vt:lpstr>Indigenous Acknowledgment</vt:lpstr>
      <vt:lpstr>Overview</vt:lpstr>
      <vt:lpstr>Part 1: Week 1 Revision &amp; Frequency Distributions</vt:lpstr>
      <vt:lpstr>Revision of Week 1</vt:lpstr>
      <vt:lpstr>Revision of Week 1</vt:lpstr>
      <vt:lpstr>Revision of Week 1</vt:lpstr>
      <vt:lpstr>Revision of Week 1</vt:lpstr>
      <vt:lpstr>PowerPoint Presentation</vt:lpstr>
      <vt:lpstr>FREQUENCY DISTRIBUTIONS</vt:lpstr>
      <vt:lpstr>FREQUENCY DISTRIBUTIONS</vt:lpstr>
      <vt:lpstr>FREQUENCY DISTRIBUTIONS</vt:lpstr>
      <vt:lpstr>FREQUENCY DISTRIBUTIONS</vt:lpstr>
      <vt:lpstr>Proportion / Percentage calculations</vt:lpstr>
      <vt:lpstr>Proportion / Percentage calculations</vt:lpstr>
      <vt:lpstr>Proportion / Percentage calculations</vt:lpstr>
      <vt:lpstr>Levels of Measurement of Variables</vt:lpstr>
      <vt:lpstr>Levels of Measurement of Variables</vt:lpstr>
      <vt:lpstr>SPSS Data File</vt:lpstr>
      <vt:lpstr>SPSS OUTPUT – Categorical Variables</vt:lpstr>
      <vt:lpstr>SPSS OUTPUT – Categorical Variables</vt:lpstr>
      <vt:lpstr>SPSS OUTPUT – Categorical Variables</vt:lpstr>
      <vt:lpstr>PowerPoint Presentation</vt:lpstr>
      <vt:lpstr>SPSS Graphs – Metric Variables</vt:lpstr>
      <vt:lpstr>SPSS Graphs – Metric Variables</vt:lpstr>
      <vt:lpstr>Other Types of Frequency Graphs</vt:lpstr>
      <vt:lpstr>Graphs for Population distributions</vt:lpstr>
      <vt:lpstr>Features of distributions [metric data]</vt:lpstr>
      <vt:lpstr>Shape of distributions [metric data]</vt:lpstr>
      <vt:lpstr>Shape of distributions [metric data]</vt:lpstr>
      <vt:lpstr>PowerPoint Presentation</vt:lpstr>
      <vt:lpstr>PowerPoint Presentation</vt:lpstr>
      <vt:lpstr>Part 2: Measures of Central Tendency Output from SPSS Which Analysis? / Which Procedure?</vt:lpstr>
      <vt:lpstr>PowerPoint Presentation</vt:lpstr>
      <vt:lpstr>Formula for calculation of the mean</vt:lpstr>
      <vt:lpstr>Calculation of the mean</vt:lpstr>
      <vt:lpstr>Interpretation of the mean</vt:lpstr>
      <vt:lpstr>Characteristics of the mean</vt:lpstr>
      <vt:lpstr>Characteristics of the mean</vt:lpstr>
      <vt:lpstr>The median</vt:lpstr>
      <vt:lpstr>Calculating the median</vt:lpstr>
      <vt:lpstr>Comparing the mean and median</vt:lpstr>
      <vt:lpstr>The mode</vt:lpstr>
      <vt:lpstr>The mode</vt:lpstr>
      <vt:lpstr>Comparison of mean and median</vt:lpstr>
      <vt:lpstr>Comparison of mean and median</vt:lpstr>
      <vt:lpstr>PowerPoint Presentation</vt:lpstr>
      <vt:lpstr>Symmetric[al] distributions</vt:lpstr>
      <vt:lpstr>Skewed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Distributions</vt:lpstr>
      <vt:lpstr>Which Analysis?  Which Procedure?</vt:lpstr>
      <vt:lpstr>PowerPoint Presentation</vt:lpstr>
      <vt:lpstr>Which Analysis? Which Procedure?</vt:lpstr>
      <vt:lpstr>PowerPoint Presentation</vt:lpstr>
      <vt:lpstr>PowerPoint Presentation</vt:lpstr>
    </vt:vector>
  </TitlesOfParts>
  <Manager/>
  <Company>Swinburne University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Statistics Week 2</dc:title>
  <dc:subject/>
  <dc:creator>Jascha Zimmermann</dc:creator>
  <cp:keywords/>
  <dc:description/>
  <cp:lastModifiedBy>Jascha Zimmermann</cp:lastModifiedBy>
  <cp:revision>1476</cp:revision>
  <cp:lastPrinted>2020-08-07T01:58:50Z</cp:lastPrinted>
  <dcterms:created xsi:type="dcterms:W3CDTF">2010-08-10T22:01:32Z</dcterms:created>
  <dcterms:modified xsi:type="dcterms:W3CDTF">2024-08-01T05:28:39Z</dcterms:modified>
  <cp:category/>
</cp:coreProperties>
</file>